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handoutMasterIdLst>
    <p:handoutMasterId r:id="rId37"/>
  </p:handoutMasterIdLst>
  <p:sldIdLst>
    <p:sldId id="293" r:id="rId2"/>
    <p:sldId id="268" r:id="rId3"/>
    <p:sldId id="289" r:id="rId4"/>
    <p:sldId id="339" r:id="rId5"/>
    <p:sldId id="316" r:id="rId6"/>
    <p:sldId id="319" r:id="rId7"/>
    <p:sldId id="315" r:id="rId8"/>
    <p:sldId id="340" r:id="rId9"/>
    <p:sldId id="323" r:id="rId10"/>
    <p:sldId id="324" r:id="rId11"/>
    <p:sldId id="333" r:id="rId12"/>
    <p:sldId id="331" r:id="rId13"/>
    <p:sldId id="343" r:id="rId14"/>
    <p:sldId id="344" r:id="rId15"/>
    <p:sldId id="345" r:id="rId16"/>
    <p:sldId id="348" r:id="rId17"/>
    <p:sldId id="349" r:id="rId18"/>
    <p:sldId id="350" r:id="rId19"/>
    <p:sldId id="300" r:id="rId20"/>
    <p:sldId id="327" r:id="rId21"/>
    <p:sldId id="303" r:id="rId22"/>
    <p:sldId id="285" r:id="rId23"/>
    <p:sldId id="330" r:id="rId24"/>
    <p:sldId id="328" r:id="rId25"/>
    <p:sldId id="334" r:id="rId26"/>
    <p:sldId id="299" r:id="rId27"/>
    <p:sldId id="280" r:id="rId28"/>
    <p:sldId id="281" r:id="rId29"/>
    <p:sldId id="341" r:id="rId30"/>
    <p:sldId id="336" r:id="rId31"/>
    <p:sldId id="335" r:id="rId32"/>
    <p:sldId id="337" r:id="rId33"/>
    <p:sldId id="338" r:id="rId34"/>
    <p:sldId id="311" r:id="rId35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869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Vital%20stats\Publication\Final%20Vital%20Stats%20tabl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7.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%20Sharon's%20version%20amended%20by%20HC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6.1.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rices\Publication\Final%20prices%20tabl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rices\Publication\Final%20prices%20tabl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%20Sharon's%20versio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Education\Final%20tables%20from%20Dept%20of%20Education%205.11.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Paper%20report\Tables%20for%20paper%20report%2018.1.2016%20Sharon's%20version%20amended%20by%20H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Vital%20stats\Publication\charts%20for%20press%20conferen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dmfile06\ssid\SSID%20Users(Public)\1916%20work\Vital%20stats\Publication\charts%20for%20press%20confer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/>
              <a:t>Top 10 baby boys names in 1911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379440069991252"/>
          <c:y val="9.8142306344199085E-2"/>
          <c:w val="0.75321347331583555"/>
          <c:h val="0.8140495844959443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cat>
            <c:strRef>
              <c:f>'2 baby boys names'!$A$52:$A$61</c:f>
              <c:strCache>
                <c:ptCount val="10"/>
                <c:pt idx="0">
                  <c:v>Daniel</c:v>
                </c:pt>
                <c:pt idx="1">
                  <c:v>Peter</c:v>
                </c:pt>
                <c:pt idx="2">
                  <c:v>Edward</c:v>
                </c:pt>
                <c:pt idx="3">
                  <c:v>Joseph</c:v>
                </c:pt>
                <c:pt idx="4">
                  <c:v>William</c:v>
                </c:pt>
                <c:pt idx="5">
                  <c:v>Thomas</c:v>
                </c:pt>
                <c:pt idx="6">
                  <c:v>Michael</c:v>
                </c:pt>
                <c:pt idx="7">
                  <c:v>James</c:v>
                </c:pt>
                <c:pt idx="8">
                  <c:v>Patrick</c:v>
                </c:pt>
                <c:pt idx="9">
                  <c:v>John</c:v>
                </c:pt>
              </c:strCache>
            </c:strRef>
          </c:cat>
          <c:val>
            <c:numRef>
              <c:f>'2 baby boys names'!$B$52:$B$61</c:f>
              <c:numCache>
                <c:formatCode>#,##0</c:formatCode>
                <c:ptCount val="10"/>
                <c:pt idx="0">
                  <c:v>487</c:v>
                </c:pt>
                <c:pt idx="1">
                  <c:v>493</c:v>
                </c:pt>
                <c:pt idx="2">
                  <c:v>582</c:v>
                </c:pt>
                <c:pt idx="3">
                  <c:v>738</c:v>
                </c:pt>
                <c:pt idx="4">
                  <c:v>1240</c:v>
                </c:pt>
                <c:pt idx="5">
                  <c:v>1799</c:v>
                </c:pt>
                <c:pt idx="6">
                  <c:v>1968</c:v>
                </c:pt>
                <c:pt idx="7">
                  <c:v>2165</c:v>
                </c:pt>
                <c:pt idx="8">
                  <c:v>2862</c:v>
                </c:pt>
                <c:pt idx="9">
                  <c:v>3152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82368"/>
        <c:axId val="27534848"/>
      </c:barChart>
      <c:catAx>
        <c:axId val="27482368"/>
        <c:scaling>
          <c:orientation val="minMax"/>
        </c:scaling>
        <c:delete val="0"/>
        <c:axPos val="l"/>
        <c:majorTickMark val="out"/>
        <c:minorTickMark val="none"/>
        <c:tickLblPos val="nextTo"/>
        <c:crossAx val="27534848"/>
        <c:crosses val="autoZero"/>
        <c:auto val="1"/>
        <c:lblAlgn val="ctr"/>
        <c:lblOffset val="100"/>
        <c:noMultiLvlLbl val="0"/>
      </c:catAx>
      <c:valAx>
        <c:axId val="2753484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2748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latin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933FF"/>
            </a:solidFill>
          </c:spPr>
          <c:invertIfNegative val="0"/>
          <c:cat>
            <c:strRef>
              <c:f>'3.8 1916 dth cause'!$E$96:$E$102</c:f>
              <c:strCache>
                <c:ptCount val="7"/>
                <c:pt idx="0">
                  <c:v>Pregnancy related</c:v>
                </c:pt>
                <c:pt idx="1">
                  <c:v>Violent deaths</c:v>
                </c:pt>
                <c:pt idx="2">
                  <c:v>Infectious diseases &amp; influenza</c:v>
                </c:pt>
                <c:pt idx="3">
                  <c:v>Cancer</c:v>
                </c:pt>
                <c:pt idx="4">
                  <c:v>Heart disease</c:v>
                </c:pt>
                <c:pt idx="5">
                  <c:v>TB</c:v>
                </c:pt>
                <c:pt idx="6">
                  <c:v>Bronchitis &amp; pneumonia</c:v>
                </c:pt>
              </c:strCache>
            </c:strRef>
          </c:cat>
          <c:val>
            <c:numRef>
              <c:f>'3.8 1916 dth cause'!$F$96:$F$102</c:f>
              <c:numCache>
                <c:formatCode>#,##0</c:formatCode>
                <c:ptCount val="7"/>
                <c:pt idx="0">
                  <c:v>372</c:v>
                </c:pt>
                <c:pt idx="1">
                  <c:v>1616</c:v>
                </c:pt>
                <c:pt idx="2">
                  <c:v>2092</c:v>
                </c:pt>
                <c:pt idx="3">
                  <c:v>2679</c:v>
                </c:pt>
                <c:pt idx="4">
                  <c:v>5373</c:v>
                </c:pt>
                <c:pt idx="5">
                  <c:v>6471</c:v>
                </c:pt>
                <c:pt idx="6">
                  <c:v>6708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71392"/>
        <c:axId val="157516928"/>
      </c:barChart>
      <c:catAx>
        <c:axId val="157371392"/>
        <c:scaling>
          <c:orientation val="minMax"/>
        </c:scaling>
        <c:delete val="0"/>
        <c:axPos val="l"/>
        <c:majorTickMark val="out"/>
        <c:minorTickMark val="none"/>
        <c:tickLblPos val="nextTo"/>
        <c:crossAx val="157516928"/>
        <c:crosses val="autoZero"/>
        <c:auto val="1"/>
        <c:lblAlgn val="ctr"/>
        <c:lblOffset val="100"/>
        <c:noMultiLvlLbl val="0"/>
      </c:catAx>
      <c:valAx>
        <c:axId val="157516928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57371392"/>
        <c:crosses val="autoZero"/>
        <c:crossBetween val="between"/>
        <c:majorUnit val="2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  <a:r>
              <a:rPr lang="en-IE" sz="1000" baseline="0">
                <a:latin typeface="Arial" panose="020B0604020202020204" pitchFamily="34" charset="0"/>
                <a:cs typeface="Arial" panose="020B0604020202020204" pitchFamily="34" charset="0"/>
              </a:rPr>
              <a:t> by age group, 1916 and 2014</a:t>
            </a:r>
            <a:endParaRPr lang="en-IE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8136639170103738"/>
          <c:y val="0.11713520749665328"/>
          <c:w val="0.7245661256628636"/>
          <c:h val="0.79902391719107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'12 1916,2014 dths by age'!$B$3</c:f>
              <c:strCache>
                <c:ptCount val="1"/>
                <c:pt idx="0">
                  <c:v>1916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cat>
            <c:strRef>
              <c:f>'12 1916,2014 dths by age'!$A$4:$A$14</c:f>
              <c:strCache>
                <c:ptCount val="11"/>
                <c:pt idx="0">
                  <c:v>Under 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over</c:v>
                </c:pt>
              </c:strCache>
            </c:strRef>
          </c:cat>
          <c:val>
            <c:numRef>
              <c:f>'12 1916,2014 dths by age'!$B$4:$B$14</c:f>
              <c:numCache>
                <c:formatCode>#,##0</c:formatCode>
                <c:ptCount val="11"/>
                <c:pt idx="0">
                  <c:v>5271</c:v>
                </c:pt>
                <c:pt idx="1">
                  <c:v>2869</c:v>
                </c:pt>
                <c:pt idx="2">
                  <c:v>1847</c:v>
                </c:pt>
                <c:pt idx="3">
                  <c:v>2724</c:v>
                </c:pt>
                <c:pt idx="4">
                  <c:v>2983</c:v>
                </c:pt>
                <c:pt idx="5">
                  <c:v>3557</c:v>
                </c:pt>
                <c:pt idx="6">
                  <c:v>3898</c:v>
                </c:pt>
                <c:pt idx="7">
                  <c:v>5303</c:v>
                </c:pt>
                <c:pt idx="8">
                  <c:v>9715</c:v>
                </c:pt>
                <c:pt idx="9">
                  <c:v>9343</c:v>
                </c:pt>
                <c:pt idx="10">
                  <c:v>3117</c:v>
                </c:pt>
              </c:numCache>
            </c:numRef>
          </c:val>
        </c:ser>
        <c:ser>
          <c:idx val="1"/>
          <c:order val="1"/>
          <c:tx>
            <c:strRef>
              <c:f>'12 1916,2014 dths by age'!$C$3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'12 1916,2014 dths by age'!$A$4:$A$14</c:f>
              <c:strCache>
                <c:ptCount val="11"/>
                <c:pt idx="0">
                  <c:v>Under 1</c:v>
                </c:pt>
                <c:pt idx="1">
                  <c:v>1-4</c:v>
                </c:pt>
                <c:pt idx="2">
                  <c:v>5-14</c:v>
                </c:pt>
                <c:pt idx="3">
                  <c:v>15-24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over</c:v>
                </c:pt>
              </c:strCache>
            </c:strRef>
          </c:cat>
          <c:val>
            <c:numRef>
              <c:f>'12 1916,2014 dths by age'!$C$4:$C$14</c:f>
              <c:numCache>
                <c:formatCode>#,##0</c:formatCode>
                <c:ptCount val="11"/>
                <c:pt idx="0">
                  <c:v>249</c:v>
                </c:pt>
                <c:pt idx="1">
                  <c:v>38</c:v>
                </c:pt>
                <c:pt idx="2">
                  <c:v>56</c:v>
                </c:pt>
                <c:pt idx="3">
                  <c:v>202</c:v>
                </c:pt>
                <c:pt idx="4">
                  <c:v>419</c:v>
                </c:pt>
                <c:pt idx="5">
                  <c:v>663</c:v>
                </c:pt>
                <c:pt idx="6">
                  <c:v>1383</c:v>
                </c:pt>
                <c:pt idx="7">
                  <c:v>2816</c:v>
                </c:pt>
                <c:pt idx="8">
                  <c:v>5217</c:v>
                </c:pt>
                <c:pt idx="9">
                  <c:v>8513</c:v>
                </c:pt>
                <c:pt idx="10">
                  <c:v>9539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13760"/>
        <c:axId val="171952000"/>
      </c:barChart>
      <c:catAx>
        <c:axId val="163013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71952000"/>
        <c:crosses val="autoZero"/>
        <c:auto val="1"/>
        <c:lblAlgn val="ctr"/>
        <c:lblOffset val="100"/>
        <c:noMultiLvlLbl val="0"/>
      </c:catAx>
      <c:valAx>
        <c:axId val="171952000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6301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4034897423536341E-2"/>
          <c:y val="6.7995699756280462E-2"/>
          <c:w val="0.5194571660685271"/>
          <c:h val="4.7409058807408103E-2"/>
        </c:manualLayout>
      </c:layout>
      <c:overlay val="0"/>
      <c:txPr>
        <a:bodyPr/>
        <a:lstStyle/>
        <a:p>
          <a:pPr>
            <a:defRPr sz="80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n-IE" sz="1000" baseline="0">
                <a:latin typeface="Arial" panose="020B0604020202020204" pitchFamily="34" charset="0"/>
                <a:cs typeface="Arial" panose="020B0604020202020204" pitchFamily="34" charset="0"/>
              </a:rPr>
              <a:t> expectancy, 1911 and 2011</a:t>
            </a:r>
            <a:endParaRPr lang="en-IE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6365993165948597"/>
          <c:y val="0.11917659804983749"/>
          <c:w val="0.73302629624127169"/>
          <c:h val="0.70367766867711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 life expectancy'!$A$27</c:f>
              <c:strCache>
                <c:ptCount val="1"/>
                <c:pt idx="0">
                  <c:v>Males 1911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'13 life expectancy'!$A$19:$A$22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45</c:v>
                </c:pt>
                <c:pt idx="3">
                  <c:v>65</c:v>
                </c:pt>
              </c:numCache>
            </c:numRef>
          </c:cat>
          <c:val>
            <c:numRef>
              <c:f>'13 life expectancy'!$B$27:$E$27</c:f>
              <c:numCache>
                <c:formatCode>0.0</c:formatCode>
                <c:ptCount val="4"/>
                <c:pt idx="0">
                  <c:v>53.6</c:v>
                </c:pt>
                <c:pt idx="1">
                  <c:v>49.2</c:v>
                </c:pt>
                <c:pt idx="2">
                  <c:v>25.9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'13 life expectancy'!$A$28</c:f>
              <c:strCache>
                <c:ptCount val="1"/>
                <c:pt idx="0">
                  <c:v>Females 1911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'13 life expectancy'!$A$19:$A$22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45</c:v>
                </c:pt>
                <c:pt idx="3">
                  <c:v>65</c:v>
                </c:pt>
              </c:numCache>
            </c:numRef>
          </c:cat>
          <c:val>
            <c:numRef>
              <c:f>'13 life expectancy'!$B$28:$E$28</c:f>
              <c:numCache>
                <c:formatCode>0.0</c:formatCode>
                <c:ptCount val="4"/>
                <c:pt idx="0">
                  <c:v>54.1</c:v>
                </c:pt>
                <c:pt idx="1">
                  <c:v>49.4</c:v>
                </c:pt>
                <c:pt idx="2">
                  <c:v>26.4</c:v>
                </c:pt>
                <c:pt idx="3">
                  <c:v>13.4</c:v>
                </c:pt>
              </c:numCache>
            </c:numRef>
          </c:val>
        </c:ser>
        <c:ser>
          <c:idx val="2"/>
          <c:order val="2"/>
          <c:tx>
            <c:strRef>
              <c:f>'13 life expectancy'!$A$29</c:f>
              <c:strCache>
                <c:ptCount val="1"/>
                <c:pt idx="0">
                  <c:v>Males 2011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'13 life expectancy'!$A$19:$A$22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45</c:v>
                </c:pt>
                <c:pt idx="3">
                  <c:v>65</c:v>
                </c:pt>
              </c:numCache>
            </c:numRef>
          </c:cat>
          <c:val>
            <c:numRef>
              <c:f>'13 life expectancy'!$B$29:$E$29</c:f>
              <c:numCache>
                <c:formatCode>0.0</c:formatCode>
                <c:ptCount val="4"/>
                <c:pt idx="0">
                  <c:v>78.3</c:v>
                </c:pt>
                <c:pt idx="1">
                  <c:v>63.7</c:v>
                </c:pt>
                <c:pt idx="2">
                  <c:v>35.1</c:v>
                </c:pt>
                <c:pt idx="3">
                  <c:v>17.600000000000001</c:v>
                </c:pt>
              </c:numCache>
            </c:numRef>
          </c:val>
        </c:ser>
        <c:ser>
          <c:idx val="3"/>
          <c:order val="3"/>
          <c:tx>
            <c:strRef>
              <c:f>'13 life expectancy'!$A$30</c:f>
              <c:strCache>
                <c:ptCount val="1"/>
                <c:pt idx="0">
                  <c:v>Females 2011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cat>
            <c:numRef>
              <c:f>'13 life expectancy'!$A$19:$A$22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45</c:v>
                </c:pt>
                <c:pt idx="3">
                  <c:v>65</c:v>
                </c:pt>
              </c:numCache>
            </c:numRef>
          </c:cat>
          <c:val>
            <c:numRef>
              <c:f>'13 life expectancy'!$B$30:$E$30</c:f>
              <c:numCache>
                <c:formatCode>0.0</c:formatCode>
                <c:ptCount val="4"/>
                <c:pt idx="0">
                  <c:v>82.7</c:v>
                </c:pt>
                <c:pt idx="1">
                  <c:v>68.099999999999994</c:v>
                </c:pt>
                <c:pt idx="2">
                  <c:v>38.700000000000003</c:v>
                </c:pt>
                <c:pt idx="3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77984"/>
        <c:axId val="184805632"/>
      </c:barChart>
      <c:catAx>
        <c:axId val="181577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IE" sz="800" baseline="0">
                    <a:latin typeface="Arial" panose="020B0604020202020204" pitchFamily="34" charset="0"/>
                    <a:cs typeface="Arial" panose="020B0604020202020204" pitchFamily="34" charset="0"/>
                  </a:rPr>
                  <a:t>Age</a:t>
                </a:r>
              </a:p>
            </c:rich>
          </c:tx>
          <c:layout>
            <c:manualLayout>
              <c:xMode val="edge"/>
              <c:yMode val="edge"/>
              <c:x val="0.14477987421383648"/>
              <c:y val="0.831022029613578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84805632"/>
        <c:crosses val="autoZero"/>
        <c:auto val="1"/>
        <c:lblAlgn val="ctr"/>
        <c:lblOffset val="100"/>
        <c:noMultiLvlLbl val="0"/>
      </c:catAx>
      <c:valAx>
        <c:axId val="184805632"/>
        <c:scaling>
          <c:orientation val="minMax"/>
          <c:max val="84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aseline="0"/>
                </a:pPr>
                <a:r>
                  <a:rPr lang="en-IE" sz="800" baseline="0">
                    <a:latin typeface="Arial" panose="020B0604020202020204" pitchFamily="34" charset="0"/>
                  </a:rPr>
                  <a:t>Years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815779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12269945030456099"/>
          <c:y val="0.91110210627788535"/>
          <c:w val="0.79459623797025369"/>
          <c:h val="8.0648802973301126E-2"/>
        </c:manualLayout>
      </c:layout>
      <c:overlay val="0"/>
      <c:txPr>
        <a:bodyPr/>
        <a:lstStyle/>
        <a:p>
          <a:pPr>
            <a:defRPr sz="80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aseline="0">
                <a:latin typeface="Arial" panose="020B0604020202020204" pitchFamily="34" charset="0"/>
              </a:defRPr>
            </a:pPr>
            <a:r>
              <a:rPr lang="en-IE" sz="1000" baseline="0">
                <a:latin typeface="Arial" panose="020B0604020202020204" pitchFamily="34" charset="0"/>
              </a:rPr>
              <a:t>Government revenue and expenditure in Ireland, 1911-1916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034973753280841"/>
          <c:y val="0.15812794110795322"/>
          <c:w val="0.78159514435695543"/>
          <c:h val="0.7595194831415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'15 govt rev'!$I$3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cat>
            <c:strRef>
              <c:f>'15 govt rev'!$H$4:$H$9</c:f>
              <c:strCache>
                <c:ptCount val="6"/>
                <c:pt idx="0">
                  <c:v>1911/12</c:v>
                </c:pt>
                <c:pt idx="1">
                  <c:v>1912/13</c:v>
                </c:pt>
                <c:pt idx="2">
                  <c:v>1913/14</c:v>
                </c:pt>
                <c:pt idx="3">
                  <c:v>1914/15</c:v>
                </c:pt>
                <c:pt idx="4">
                  <c:v>1915/16</c:v>
                </c:pt>
                <c:pt idx="5">
                  <c:v>1916/17</c:v>
                </c:pt>
              </c:strCache>
            </c:strRef>
          </c:cat>
          <c:val>
            <c:numRef>
              <c:f>'15 govt rev'!$I$4:$I$9</c:f>
              <c:numCache>
                <c:formatCode>#,##0</c:formatCode>
                <c:ptCount val="6"/>
                <c:pt idx="0">
                  <c:v>10.688000000000001</c:v>
                </c:pt>
                <c:pt idx="1">
                  <c:v>10.7315</c:v>
                </c:pt>
                <c:pt idx="2">
                  <c:v>11.134499999999999</c:v>
                </c:pt>
                <c:pt idx="3">
                  <c:v>12.3895</c:v>
                </c:pt>
                <c:pt idx="4">
                  <c:v>17.928999999999998</c:v>
                </c:pt>
                <c:pt idx="5">
                  <c:v>23.766500000000001</c:v>
                </c:pt>
              </c:numCache>
            </c:numRef>
          </c:val>
        </c:ser>
        <c:ser>
          <c:idx val="1"/>
          <c:order val="1"/>
          <c:tx>
            <c:strRef>
              <c:f>'15 govt rev'!$J$3</c:f>
              <c:strCache>
                <c:ptCount val="1"/>
                <c:pt idx="0">
                  <c:v>Expenditure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'15 govt rev'!$H$4:$H$9</c:f>
              <c:strCache>
                <c:ptCount val="6"/>
                <c:pt idx="0">
                  <c:v>1911/12</c:v>
                </c:pt>
                <c:pt idx="1">
                  <c:v>1912/13</c:v>
                </c:pt>
                <c:pt idx="2">
                  <c:v>1913/14</c:v>
                </c:pt>
                <c:pt idx="3">
                  <c:v>1914/15</c:v>
                </c:pt>
                <c:pt idx="4">
                  <c:v>1915/16</c:v>
                </c:pt>
                <c:pt idx="5">
                  <c:v>1916/17</c:v>
                </c:pt>
              </c:strCache>
            </c:strRef>
          </c:cat>
          <c:val>
            <c:numRef>
              <c:f>'15 govt rev'!$J$4:$J$9</c:f>
              <c:numCache>
                <c:formatCode>#,##0</c:formatCode>
                <c:ptCount val="6"/>
                <c:pt idx="0">
                  <c:v>11.5335</c:v>
                </c:pt>
                <c:pt idx="1">
                  <c:v>12.137</c:v>
                </c:pt>
                <c:pt idx="2">
                  <c:v>12.356999999999999</c:v>
                </c:pt>
                <c:pt idx="3">
                  <c:v>12.656000000000001</c:v>
                </c:pt>
                <c:pt idx="4">
                  <c:v>12.597</c:v>
                </c:pt>
                <c:pt idx="5">
                  <c:v>12.686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01024"/>
        <c:axId val="2458368"/>
      </c:barChart>
      <c:catAx>
        <c:axId val="18560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2458368"/>
        <c:crosses val="autoZero"/>
        <c:auto val="1"/>
        <c:lblAlgn val="ctr"/>
        <c:lblOffset val="100"/>
        <c:noMultiLvlLbl val="0"/>
      </c:catAx>
      <c:valAx>
        <c:axId val="24583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800" baseline="0">
                    <a:latin typeface="Arial" panose="020B0604020202020204" pitchFamily="34" charset="0"/>
                  </a:defRPr>
                </a:pPr>
                <a:r>
                  <a:rPr lang="en-US" sz="800" baseline="0">
                    <a:latin typeface="Arial" panose="020B0604020202020204" pitchFamily="34" charset="0"/>
                  </a:rPr>
                  <a:t>£millions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8560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278215223097062E-2"/>
          <c:y val="8.223894350484294E-2"/>
          <c:w val="0.55638845144356952"/>
          <c:h val="5.6429410820688829E-2"/>
        </c:manualLayout>
      </c:layout>
      <c:overlay val="0"/>
      <c:txPr>
        <a:bodyPr/>
        <a:lstStyle/>
        <a:p>
          <a:pPr>
            <a:defRPr sz="800" baseline="0">
              <a:latin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200"/>
              <a:t>1922</a:t>
            </a:r>
            <a:r>
              <a:rPr lang="en-IE" sz="1200" baseline="0"/>
              <a:t> weights</a:t>
            </a:r>
            <a:endParaRPr lang="en-IE" sz="120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7174321959755032"/>
          <c:y val="0.1736111111111111"/>
          <c:w val="0.42777777777777776"/>
          <c:h val="0.712962962962962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66FF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66CCFF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'smc slides'!$A$6:$A$9</c:f>
              <c:strCache>
                <c:ptCount val="4"/>
                <c:pt idx="0">
                  <c:v>Food &amp; non-alcoholic drinks</c:v>
                </c:pt>
                <c:pt idx="1">
                  <c:v>Clothing</c:v>
                </c:pt>
                <c:pt idx="2">
                  <c:v>Fuel &amp; light</c:v>
                </c:pt>
                <c:pt idx="3">
                  <c:v>Other</c:v>
                </c:pt>
              </c:strCache>
            </c:strRef>
          </c:cat>
          <c:val>
            <c:numRef>
              <c:f>'smc slides'!$B$6:$B$9</c:f>
              <c:numCache>
                <c:formatCode>General</c:formatCode>
                <c:ptCount val="4"/>
                <c:pt idx="0">
                  <c:v>57.05</c:v>
                </c:pt>
                <c:pt idx="1">
                  <c:v>17.48</c:v>
                </c:pt>
                <c:pt idx="2">
                  <c:v>7.04</c:v>
                </c:pt>
                <c:pt idx="3">
                  <c:v>18.43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200"/>
              <a:t>2011</a:t>
            </a:r>
            <a:r>
              <a:rPr lang="en-IE" sz="1200" baseline="0"/>
              <a:t> weights</a:t>
            </a:r>
            <a:endParaRPr lang="en-IE" sz="120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996544181977254"/>
          <c:y val="0.18605301290463691"/>
          <c:w val="0.42222222222222222"/>
          <c:h val="0.6597222222222222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66FF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66CCFF"/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'smc slides'!$D$6:$D$9</c:f>
              <c:strCache>
                <c:ptCount val="4"/>
                <c:pt idx="0">
                  <c:v>Food and non-alcoholic drinks</c:v>
                </c:pt>
                <c:pt idx="1">
                  <c:v>Clothing</c:v>
                </c:pt>
                <c:pt idx="2">
                  <c:v>Fuel and light</c:v>
                </c:pt>
                <c:pt idx="3">
                  <c:v>Other</c:v>
                </c:pt>
              </c:strCache>
            </c:strRef>
          </c:cat>
          <c:val>
            <c:numRef>
              <c:f>'smc slides'!$E$6:$E$9</c:f>
              <c:numCache>
                <c:formatCode>0.00</c:formatCode>
                <c:ptCount val="4"/>
                <c:pt idx="0">
                  <c:v>11.3659</c:v>
                </c:pt>
                <c:pt idx="1">
                  <c:v>5.2024999999999997</c:v>
                </c:pt>
                <c:pt idx="2">
                  <c:v>5.3023000000000007</c:v>
                </c:pt>
                <c:pt idx="3">
                  <c:v>78.129300000000001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63515534635154114"/>
          <c:y val="0.50798788409138351"/>
          <c:w val="0.36388888888888887"/>
          <c:h val="0.49201213910761155"/>
        </c:manualLayout>
      </c:layout>
      <c:overlay val="0"/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46106736657919"/>
          <c:y val="4.3271069822896753E-2"/>
          <c:w val="0.76968253605951475"/>
          <c:h val="0.89249401790075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ignore!$F$1</c:f>
              <c:strCache>
                <c:ptCount val="1"/>
                <c:pt idx="0">
                  <c:v>1915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cat>
            <c:strRef>
              <c:f>ignore!$E$2:$E$27</c:f>
              <c:strCache>
                <c:ptCount val="26"/>
                <c:pt idx="0">
                  <c:v>Monaghan</c:v>
                </c:pt>
                <c:pt idx="1">
                  <c:v>Donegal</c:v>
                </c:pt>
                <c:pt idx="2">
                  <c:v>Cavan</c:v>
                </c:pt>
                <c:pt idx="3">
                  <c:v>Sligo</c:v>
                </c:pt>
                <c:pt idx="4">
                  <c:v>Roscommon</c:v>
                </c:pt>
                <c:pt idx="5">
                  <c:v>Mayo</c:v>
                </c:pt>
                <c:pt idx="6">
                  <c:v>Leitrim</c:v>
                </c:pt>
                <c:pt idx="7">
                  <c:v>Galway</c:v>
                </c:pt>
                <c:pt idx="8">
                  <c:v>Waterford</c:v>
                </c:pt>
                <c:pt idx="9">
                  <c:v>Tipperary</c:v>
                </c:pt>
                <c:pt idx="10">
                  <c:v>Limerick</c:v>
                </c:pt>
                <c:pt idx="11">
                  <c:v>Kerry</c:v>
                </c:pt>
                <c:pt idx="12">
                  <c:v>Cork</c:v>
                </c:pt>
                <c:pt idx="13">
                  <c:v>Clare</c:v>
                </c:pt>
                <c:pt idx="14">
                  <c:v>Wicklow</c:v>
                </c:pt>
                <c:pt idx="15">
                  <c:v>Wexford</c:v>
                </c:pt>
                <c:pt idx="16">
                  <c:v>Westmeath</c:v>
                </c:pt>
                <c:pt idx="17">
                  <c:v>Offaly</c:v>
                </c:pt>
                <c:pt idx="18">
                  <c:v>Meath</c:v>
                </c:pt>
                <c:pt idx="19">
                  <c:v>Louth</c:v>
                </c:pt>
                <c:pt idx="20">
                  <c:v>Longford</c:v>
                </c:pt>
                <c:pt idx="21">
                  <c:v>Laois</c:v>
                </c:pt>
                <c:pt idx="22">
                  <c:v>Kilkenny</c:v>
                </c:pt>
                <c:pt idx="23">
                  <c:v>Kildare</c:v>
                </c:pt>
                <c:pt idx="24">
                  <c:v>Dublin</c:v>
                </c:pt>
                <c:pt idx="25">
                  <c:v>Carlow</c:v>
                </c:pt>
              </c:strCache>
            </c:strRef>
          </c:cat>
          <c:val>
            <c:numRef>
              <c:f>ignore!$F$2:$F$27</c:f>
              <c:numCache>
                <c:formatCode>General</c:formatCode>
                <c:ptCount val="26"/>
                <c:pt idx="0">
                  <c:v>14000</c:v>
                </c:pt>
                <c:pt idx="1">
                  <c:v>29000</c:v>
                </c:pt>
                <c:pt idx="2">
                  <c:v>17900</c:v>
                </c:pt>
                <c:pt idx="3">
                  <c:v>13500</c:v>
                </c:pt>
                <c:pt idx="4">
                  <c:v>18700</c:v>
                </c:pt>
                <c:pt idx="5">
                  <c:v>33100</c:v>
                </c:pt>
                <c:pt idx="6">
                  <c:v>12700</c:v>
                </c:pt>
                <c:pt idx="7">
                  <c:v>31000</c:v>
                </c:pt>
                <c:pt idx="8">
                  <c:v>6500</c:v>
                </c:pt>
                <c:pt idx="9">
                  <c:v>18000</c:v>
                </c:pt>
                <c:pt idx="10">
                  <c:v>13100</c:v>
                </c:pt>
                <c:pt idx="11">
                  <c:v>18800</c:v>
                </c:pt>
                <c:pt idx="12">
                  <c:v>29600</c:v>
                </c:pt>
                <c:pt idx="13">
                  <c:v>15700</c:v>
                </c:pt>
                <c:pt idx="14">
                  <c:v>5700</c:v>
                </c:pt>
                <c:pt idx="15">
                  <c:v>11500</c:v>
                </c:pt>
                <c:pt idx="16">
                  <c:v>8600</c:v>
                </c:pt>
                <c:pt idx="17">
                  <c:v>7900</c:v>
                </c:pt>
                <c:pt idx="18">
                  <c:v>9100</c:v>
                </c:pt>
                <c:pt idx="19">
                  <c:v>5900</c:v>
                </c:pt>
                <c:pt idx="20">
                  <c:v>7400</c:v>
                </c:pt>
                <c:pt idx="21">
                  <c:v>7800</c:v>
                </c:pt>
                <c:pt idx="22">
                  <c:v>9400</c:v>
                </c:pt>
                <c:pt idx="23">
                  <c:v>6100</c:v>
                </c:pt>
                <c:pt idx="24">
                  <c:v>4800</c:v>
                </c:pt>
                <c:pt idx="25">
                  <c:v>3900</c:v>
                </c:pt>
              </c:numCache>
            </c:numRef>
          </c:val>
        </c:ser>
        <c:ser>
          <c:idx val="1"/>
          <c:order val="1"/>
          <c:tx>
            <c:strRef>
              <c:f>ignore!$G$1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ignore!$E$2:$E$27</c:f>
              <c:strCache>
                <c:ptCount val="26"/>
                <c:pt idx="0">
                  <c:v>Monaghan</c:v>
                </c:pt>
                <c:pt idx="1">
                  <c:v>Donegal</c:v>
                </c:pt>
                <c:pt idx="2">
                  <c:v>Cavan</c:v>
                </c:pt>
                <c:pt idx="3">
                  <c:v>Sligo</c:v>
                </c:pt>
                <c:pt idx="4">
                  <c:v>Roscommon</c:v>
                </c:pt>
                <c:pt idx="5">
                  <c:v>Mayo</c:v>
                </c:pt>
                <c:pt idx="6">
                  <c:v>Leitrim</c:v>
                </c:pt>
                <c:pt idx="7">
                  <c:v>Galway</c:v>
                </c:pt>
                <c:pt idx="8">
                  <c:v>Waterford</c:v>
                </c:pt>
                <c:pt idx="9">
                  <c:v>Tipperary</c:v>
                </c:pt>
                <c:pt idx="10">
                  <c:v>Limerick</c:v>
                </c:pt>
                <c:pt idx="11">
                  <c:v>Kerry</c:v>
                </c:pt>
                <c:pt idx="12">
                  <c:v>Cork</c:v>
                </c:pt>
                <c:pt idx="13">
                  <c:v>Clare</c:v>
                </c:pt>
                <c:pt idx="14">
                  <c:v>Wicklow</c:v>
                </c:pt>
                <c:pt idx="15">
                  <c:v>Wexford</c:v>
                </c:pt>
                <c:pt idx="16">
                  <c:v>Westmeath</c:v>
                </c:pt>
                <c:pt idx="17">
                  <c:v>Offaly</c:v>
                </c:pt>
                <c:pt idx="18">
                  <c:v>Meath</c:v>
                </c:pt>
                <c:pt idx="19">
                  <c:v>Louth</c:v>
                </c:pt>
                <c:pt idx="20">
                  <c:v>Longford</c:v>
                </c:pt>
                <c:pt idx="21">
                  <c:v>Laois</c:v>
                </c:pt>
                <c:pt idx="22">
                  <c:v>Kilkenny</c:v>
                </c:pt>
                <c:pt idx="23">
                  <c:v>Kildare</c:v>
                </c:pt>
                <c:pt idx="24">
                  <c:v>Dublin</c:v>
                </c:pt>
                <c:pt idx="25">
                  <c:v>Carlow</c:v>
                </c:pt>
              </c:strCache>
            </c:strRef>
          </c:cat>
          <c:val>
            <c:numRef>
              <c:f>ignore!$G$2:$G$27</c:f>
              <c:numCache>
                <c:formatCode>General</c:formatCode>
                <c:ptCount val="26"/>
                <c:pt idx="0">
                  <c:v>4565</c:v>
                </c:pt>
                <c:pt idx="1">
                  <c:v>9240</c:v>
                </c:pt>
                <c:pt idx="2">
                  <c:v>5282</c:v>
                </c:pt>
                <c:pt idx="3">
                  <c:v>4395</c:v>
                </c:pt>
                <c:pt idx="4">
                  <c:v>6313</c:v>
                </c:pt>
                <c:pt idx="5">
                  <c:v>12458</c:v>
                </c:pt>
                <c:pt idx="6">
                  <c:v>3673</c:v>
                </c:pt>
                <c:pt idx="7">
                  <c:v>13445</c:v>
                </c:pt>
                <c:pt idx="8">
                  <c:v>2761</c:v>
                </c:pt>
                <c:pt idx="9">
                  <c:v>7739</c:v>
                </c:pt>
                <c:pt idx="10">
                  <c:v>5991</c:v>
                </c:pt>
                <c:pt idx="11">
                  <c:v>8412</c:v>
                </c:pt>
                <c:pt idx="12">
                  <c:v>14222</c:v>
                </c:pt>
                <c:pt idx="13">
                  <c:v>6550</c:v>
                </c:pt>
                <c:pt idx="14">
                  <c:v>2394</c:v>
                </c:pt>
                <c:pt idx="15">
                  <c:v>4426</c:v>
                </c:pt>
                <c:pt idx="16">
                  <c:v>3459</c:v>
                </c:pt>
                <c:pt idx="17">
                  <c:v>3462</c:v>
                </c:pt>
                <c:pt idx="18">
                  <c:v>4569</c:v>
                </c:pt>
                <c:pt idx="19">
                  <c:v>1676</c:v>
                </c:pt>
                <c:pt idx="20">
                  <c:v>2601</c:v>
                </c:pt>
                <c:pt idx="21">
                  <c:v>3312</c:v>
                </c:pt>
                <c:pt idx="22">
                  <c:v>3737</c:v>
                </c:pt>
                <c:pt idx="23">
                  <c:v>2578</c:v>
                </c:pt>
                <c:pt idx="24">
                  <c:v>798</c:v>
                </c:pt>
                <c:pt idx="25">
                  <c:v>1802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82880"/>
        <c:axId val="23084416"/>
      </c:barChart>
      <c:catAx>
        <c:axId val="23082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084416"/>
        <c:crosses val="autoZero"/>
        <c:auto val="1"/>
        <c:lblAlgn val="ctr"/>
        <c:lblOffset val="100"/>
        <c:noMultiLvlLbl val="0"/>
      </c:catAx>
      <c:valAx>
        <c:axId val="23084416"/>
        <c:scaling>
          <c:orientation val="minMax"/>
          <c:max val="35000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30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335354621667729"/>
          <c:y val="0.14456956552742412"/>
          <c:w val="8.0062301718662646E-2"/>
          <c:h val="8.590577789361141E-2"/>
        </c:manualLayout>
      </c:layout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IE" sz="1000" baseline="0">
                <a:latin typeface="Arial" panose="020B0604020202020204" pitchFamily="34" charset="0"/>
                <a:cs typeface="Arial" panose="020B0604020202020204" pitchFamily="34" charset="0"/>
              </a:rPr>
              <a:t> 10 baby boys names in 2014</a:t>
            </a:r>
            <a:endParaRPr lang="en-IE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755818022747157"/>
          <c:y val="0.15580155801558015"/>
          <c:w val="0.78882458442694658"/>
          <c:h val="0.7611248317207581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66FF"/>
            </a:solidFill>
          </c:spPr>
          <c:invertIfNegative val="0"/>
          <c:cat>
            <c:strRef>
              <c:f>'2 baby boys names'!$A$74:$A$83</c:f>
              <c:strCache>
                <c:ptCount val="10"/>
                <c:pt idx="0">
                  <c:v>Charlie</c:v>
                </c:pt>
                <c:pt idx="1">
                  <c:v>Harry</c:v>
                </c:pt>
                <c:pt idx="2">
                  <c:v>Noah</c:v>
                </c:pt>
                <c:pt idx="3">
                  <c:v>Luke</c:v>
                </c:pt>
                <c:pt idx="4">
                  <c:v>Adam</c:v>
                </c:pt>
                <c:pt idx="5">
                  <c:v>Seán</c:v>
                </c:pt>
                <c:pt idx="6">
                  <c:v>Conor</c:v>
                </c:pt>
                <c:pt idx="7">
                  <c:v>Daniel</c:v>
                </c:pt>
                <c:pt idx="8">
                  <c:v>James</c:v>
                </c:pt>
                <c:pt idx="9">
                  <c:v>Jack</c:v>
                </c:pt>
              </c:strCache>
            </c:strRef>
          </c:cat>
          <c:val>
            <c:numRef>
              <c:f>'2 baby boys names'!$B$74:$B$83</c:f>
              <c:numCache>
                <c:formatCode>0</c:formatCode>
                <c:ptCount val="10"/>
                <c:pt idx="0">
                  <c:v>389</c:v>
                </c:pt>
                <c:pt idx="1">
                  <c:v>398</c:v>
                </c:pt>
                <c:pt idx="2">
                  <c:v>434</c:v>
                </c:pt>
                <c:pt idx="3">
                  <c:v>437</c:v>
                </c:pt>
                <c:pt idx="4">
                  <c:v>493</c:v>
                </c:pt>
                <c:pt idx="5">
                  <c:v>526</c:v>
                </c:pt>
                <c:pt idx="6">
                  <c:v>581</c:v>
                </c:pt>
                <c:pt idx="7">
                  <c:v>638</c:v>
                </c:pt>
                <c:pt idx="8">
                  <c:v>695</c:v>
                </c:pt>
                <c:pt idx="9">
                  <c:v>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617152"/>
        <c:axId val="27618688"/>
      </c:barChart>
      <c:catAx>
        <c:axId val="27617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27618688"/>
        <c:crosses val="autoZero"/>
        <c:auto val="1"/>
        <c:lblAlgn val="ctr"/>
        <c:lblOffset val="100"/>
        <c:noMultiLvlLbl val="0"/>
      </c:catAx>
      <c:valAx>
        <c:axId val="27618688"/>
        <c:scaling>
          <c:orientation val="minMax"/>
          <c:max val="3500"/>
          <c:min val="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2761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IE" sz="1000" baseline="0">
                <a:latin typeface="Arial" panose="020B0604020202020204" pitchFamily="34" charset="0"/>
                <a:cs typeface="Arial" panose="020B0604020202020204" pitchFamily="34" charset="0"/>
              </a:rPr>
              <a:t> 10 baby girls names 1911</a:t>
            </a: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5412795275590552"/>
          <c:y val="9.5713691219309199E-2"/>
          <c:w val="0.78714982502187225"/>
          <c:h val="0.80003473348602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FF"/>
            </a:solidFill>
          </c:spPr>
          <c:invertIfNegative val="0"/>
          <c:cat>
            <c:strRef>
              <c:f>'3 baby girls names'!$A$56:$A$65</c:f>
              <c:strCache>
                <c:ptCount val="10"/>
                <c:pt idx="0">
                  <c:v>Anne</c:v>
                </c:pt>
                <c:pt idx="1">
                  <c:v>Kate</c:v>
                </c:pt>
                <c:pt idx="2">
                  <c:v>Kathleen</c:v>
                </c:pt>
                <c:pt idx="3">
                  <c:v>Elizabeth</c:v>
                </c:pt>
                <c:pt idx="4">
                  <c:v>Annie</c:v>
                </c:pt>
                <c:pt idx="5">
                  <c:v>Catherine</c:v>
                </c:pt>
                <c:pt idx="6">
                  <c:v>Ellen</c:v>
                </c:pt>
                <c:pt idx="7">
                  <c:v>Margaret</c:v>
                </c:pt>
                <c:pt idx="8">
                  <c:v>Bridget</c:v>
                </c:pt>
                <c:pt idx="9">
                  <c:v>Mary</c:v>
                </c:pt>
              </c:strCache>
            </c:strRef>
          </c:cat>
          <c:val>
            <c:numRef>
              <c:f>'3 baby girls names'!$B$56:$B$65</c:f>
              <c:numCache>
                <c:formatCode>#,##0</c:formatCode>
                <c:ptCount val="10"/>
                <c:pt idx="0">
                  <c:v>457</c:v>
                </c:pt>
                <c:pt idx="1">
                  <c:v>490</c:v>
                </c:pt>
                <c:pt idx="2">
                  <c:v>580</c:v>
                </c:pt>
                <c:pt idx="3">
                  <c:v>699</c:v>
                </c:pt>
                <c:pt idx="4">
                  <c:v>926</c:v>
                </c:pt>
                <c:pt idx="5">
                  <c:v>986</c:v>
                </c:pt>
                <c:pt idx="6">
                  <c:v>1051</c:v>
                </c:pt>
                <c:pt idx="7">
                  <c:v>1423</c:v>
                </c:pt>
                <c:pt idx="8">
                  <c:v>1990</c:v>
                </c:pt>
                <c:pt idx="9">
                  <c:v>3584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62048"/>
        <c:axId val="27842048"/>
      </c:barChart>
      <c:catAx>
        <c:axId val="277620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27842048"/>
        <c:crosses val="autoZero"/>
        <c:auto val="1"/>
        <c:lblAlgn val="ctr"/>
        <c:lblOffset val="100"/>
        <c:noMultiLvlLbl val="0"/>
      </c:catAx>
      <c:valAx>
        <c:axId val="27842048"/>
        <c:scaling>
          <c:orientation val="minMax"/>
          <c:max val="4000"/>
        </c:scaling>
        <c:delete val="0"/>
        <c:axPos val="b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2776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IE" sz="1000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IE" sz="1000" baseline="0">
                <a:latin typeface="Arial" panose="020B0604020202020204" pitchFamily="34" charset="0"/>
                <a:cs typeface="Arial" panose="020B0604020202020204" pitchFamily="34" charset="0"/>
              </a:rPr>
              <a:t> 10 baby girls names 2014</a:t>
            </a:r>
            <a:endParaRPr lang="en-IE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196106736657918"/>
          <c:y val="0.13941698352344739"/>
          <c:w val="0.81967082239720035"/>
          <c:h val="0.774982452288520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66FF"/>
            </a:solidFill>
          </c:spPr>
          <c:invertIfNegative val="0"/>
          <c:cat>
            <c:strRef>
              <c:f>'3 baby girls names'!$A$75:$A$84</c:f>
              <c:strCache>
                <c:ptCount val="10"/>
                <c:pt idx="0">
                  <c:v>Aoife</c:v>
                </c:pt>
                <c:pt idx="1">
                  <c:v>Lucy</c:v>
                </c:pt>
                <c:pt idx="2">
                  <c:v>Mia</c:v>
                </c:pt>
                <c:pt idx="3">
                  <c:v>Amelia</c:v>
                </c:pt>
                <c:pt idx="4">
                  <c:v>Ella</c:v>
                </c:pt>
                <c:pt idx="5">
                  <c:v>Ava</c:v>
                </c:pt>
                <c:pt idx="6">
                  <c:v>Grace</c:v>
                </c:pt>
                <c:pt idx="7">
                  <c:v>Emma</c:v>
                </c:pt>
                <c:pt idx="8">
                  <c:v>Sophie</c:v>
                </c:pt>
                <c:pt idx="9">
                  <c:v>Emily</c:v>
                </c:pt>
              </c:strCache>
            </c:strRef>
          </c:cat>
          <c:val>
            <c:numRef>
              <c:f>'3 baby girls names'!$B$75:$B$84</c:f>
              <c:numCache>
                <c:formatCode>#,##0</c:formatCode>
                <c:ptCount val="10"/>
                <c:pt idx="0">
                  <c:v>364</c:v>
                </c:pt>
                <c:pt idx="1">
                  <c:v>369</c:v>
                </c:pt>
                <c:pt idx="2">
                  <c:v>370</c:v>
                </c:pt>
                <c:pt idx="3">
                  <c:v>388</c:v>
                </c:pt>
                <c:pt idx="4">
                  <c:v>398</c:v>
                </c:pt>
                <c:pt idx="5">
                  <c:v>404</c:v>
                </c:pt>
                <c:pt idx="6">
                  <c:v>408</c:v>
                </c:pt>
                <c:pt idx="7">
                  <c:v>441</c:v>
                </c:pt>
                <c:pt idx="8">
                  <c:v>468</c:v>
                </c:pt>
                <c:pt idx="9">
                  <c:v>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67648"/>
        <c:axId val="30294016"/>
      </c:barChart>
      <c:catAx>
        <c:axId val="30267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30294016"/>
        <c:crosses val="autoZero"/>
        <c:auto val="1"/>
        <c:lblAlgn val="ctr"/>
        <c:lblOffset val="100"/>
        <c:noMultiLvlLbl val="0"/>
      </c:catAx>
      <c:valAx>
        <c:axId val="30294016"/>
        <c:scaling>
          <c:orientation val="minMax"/>
          <c:max val="4000"/>
          <c:min val="0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3026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b="1" i="0" u="none" strike="noStrike" baseline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Population by birthplace </a:t>
            </a:r>
            <a:endParaRPr lang="en-IE" sz="10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432852143482059E-2"/>
          <c:y val="0.12474710822437518"/>
          <c:w val="0.87985192475940499"/>
          <c:h val="0.71497554741141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 place of birth'!$B$40</c:f>
              <c:strCache>
                <c:ptCount val="1"/>
                <c:pt idx="0">
                  <c:v>1911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2"/>
              <c:layout>
                <c:manualLayout>
                  <c:x val="-2.5484199796126403E-3"/>
                  <c:y val="5.12032770097295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84199796126403E-3"/>
                  <c:y val="5.12032770097286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place of birth'!$A$41:$A$45</c:f>
              <c:strCache>
                <c:ptCount val="5"/>
                <c:pt idx="0">
                  <c:v>Born in county of enumeration</c:v>
                </c:pt>
                <c:pt idx="1">
                  <c:v>Born elsewhere in ROI</c:v>
                </c:pt>
                <c:pt idx="2">
                  <c:v>Northern Ireland</c:v>
                </c:pt>
                <c:pt idx="3">
                  <c:v>Great Britain</c:v>
                </c:pt>
                <c:pt idx="4">
                  <c:v>Rest of world</c:v>
                </c:pt>
              </c:strCache>
            </c:strRef>
          </c:cat>
          <c:val>
            <c:numRef>
              <c:f>'5 place of birth'!$B$41:$B$45</c:f>
              <c:numCache>
                <c:formatCode>0.0</c:formatCode>
                <c:ptCount val="5"/>
                <c:pt idx="0">
                  <c:v>85.360838401777499</c:v>
                </c:pt>
                <c:pt idx="1">
                  <c:v>10.341250468199387</c:v>
                </c:pt>
                <c:pt idx="2">
                  <c:v>1.1141234415648944</c:v>
                </c:pt>
                <c:pt idx="3">
                  <c:v>2.5277033896361676</c:v>
                </c:pt>
                <c:pt idx="4">
                  <c:v>0.65608429882204855</c:v>
                </c:pt>
              </c:numCache>
            </c:numRef>
          </c:val>
        </c:ser>
        <c:ser>
          <c:idx val="1"/>
          <c:order val="1"/>
          <c:tx>
            <c:strRef>
              <c:f>'5 place of birth'!$C$40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7.6804915514592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place of birth'!$A$41:$A$45</c:f>
              <c:strCache>
                <c:ptCount val="5"/>
                <c:pt idx="0">
                  <c:v>Born in county of enumeration</c:v>
                </c:pt>
                <c:pt idx="1">
                  <c:v>Born elsewhere in ROI</c:v>
                </c:pt>
                <c:pt idx="2">
                  <c:v>Northern Ireland</c:v>
                </c:pt>
                <c:pt idx="3">
                  <c:v>Great Britain</c:v>
                </c:pt>
                <c:pt idx="4">
                  <c:v>Rest of world</c:v>
                </c:pt>
              </c:strCache>
            </c:strRef>
          </c:cat>
          <c:val>
            <c:numRef>
              <c:f>'5 place of birth'!$C$41:$C$45</c:f>
              <c:numCache>
                <c:formatCode>0.0</c:formatCode>
                <c:ptCount val="5"/>
                <c:pt idx="0">
                  <c:v>61.4</c:v>
                </c:pt>
                <c:pt idx="1">
                  <c:v>20.759147492334769</c:v>
                </c:pt>
                <c:pt idx="2">
                  <c:v>1.3407284517066629</c:v>
                </c:pt>
                <c:pt idx="3">
                  <c:v>5.3356921110697497</c:v>
                </c:pt>
                <c:pt idx="4">
                  <c:v>11.166322163647507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80704"/>
        <c:axId val="31885184"/>
      </c:barChart>
      <c:catAx>
        <c:axId val="31880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885184"/>
        <c:crosses val="autoZero"/>
        <c:auto val="1"/>
        <c:lblAlgn val="ctr"/>
        <c:lblOffset val="100"/>
        <c:noMultiLvlLbl val="0"/>
      </c:catAx>
      <c:valAx>
        <c:axId val="318851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b="1" i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IE" b="0" i="1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6.217085767504868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880704"/>
        <c:crosses val="autoZero"/>
        <c:crossBetween val="between"/>
        <c:majorUnit val="10"/>
      </c:valAx>
      <c:spPr>
        <a:noFill/>
      </c:spPr>
    </c:plotArea>
    <c:legend>
      <c:legendPos val="r"/>
      <c:layout>
        <c:manualLayout>
          <c:xMode val="edge"/>
          <c:yMode val="edge"/>
          <c:x val="0.36861811023622049"/>
          <c:y val="0.90363294871710687"/>
          <c:w val="0.27027077865266841"/>
          <c:h val="9.4874775348661067E-2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640616797900261"/>
          <c:y val="7.5688363136850886E-2"/>
          <c:w val="0.48042845338777096"/>
          <c:h val="0.761386660779552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'T2.24 for T4'!$I$4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'T2.24 for T4'!$H$5:$H$9</c:f>
              <c:strCache>
                <c:ptCount val="5"/>
                <c:pt idx="0">
                  <c:v>Under 6 years</c:v>
                </c:pt>
                <c:pt idx="1">
                  <c:v>6 years and under 8</c:v>
                </c:pt>
                <c:pt idx="2">
                  <c:v>8 years and under 10</c:v>
                </c:pt>
                <c:pt idx="3">
                  <c:v>10 years and under 12</c:v>
                </c:pt>
                <c:pt idx="4">
                  <c:v>12 years and under 14</c:v>
                </c:pt>
              </c:strCache>
            </c:strRef>
          </c:cat>
          <c:val>
            <c:numRef>
              <c:f>'T2.24 for T4'!$I$5:$I$9</c:f>
              <c:numCache>
                <c:formatCode>General</c:formatCode>
                <c:ptCount val="5"/>
                <c:pt idx="0">
                  <c:v>49</c:v>
                </c:pt>
                <c:pt idx="1">
                  <c:v>75</c:v>
                </c:pt>
                <c:pt idx="2">
                  <c:v>98</c:v>
                </c:pt>
                <c:pt idx="3">
                  <c:v>143</c:v>
                </c:pt>
                <c:pt idx="4">
                  <c:v>92</c:v>
                </c:pt>
              </c:numCache>
            </c:numRef>
          </c:val>
        </c:ser>
        <c:ser>
          <c:idx val="1"/>
          <c:order val="1"/>
          <c:tx>
            <c:strRef>
              <c:f>'T2.24 for T4'!$J$4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cat>
            <c:strRef>
              <c:f>'T2.24 for T4'!$H$5:$H$9</c:f>
              <c:strCache>
                <c:ptCount val="5"/>
                <c:pt idx="0">
                  <c:v>Under 6 years</c:v>
                </c:pt>
                <c:pt idx="1">
                  <c:v>6 years and under 8</c:v>
                </c:pt>
                <c:pt idx="2">
                  <c:v>8 years and under 10</c:v>
                </c:pt>
                <c:pt idx="3">
                  <c:v>10 years and under 12</c:v>
                </c:pt>
                <c:pt idx="4">
                  <c:v>12 years and under 14</c:v>
                </c:pt>
              </c:strCache>
            </c:strRef>
          </c:cat>
          <c:val>
            <c:numRef>
              <c:f>'T2.24 for T4'!$J$5:$J$9</c:f>
              <c:numCache>
                <c:formatCode>General</c:formatCode>
                <c:ptCount val="5"/>
                <c:pt idx="0">
                  <c:v>97</c:v>
                </c:pt>
                <c:pt idx="1">
                  <c:v>71</c:v>
                </c:pt>
                <c:pt idx="2">
                  <c:v>76</c:v>
                </c:pt>
                <c:pt idx="3">
                  <c:v>71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23776"/>
        <c:axId val="34127232"/>
      </c:barChart>
      <c:catAx>
        <c:axId val="34123776"/>
        <c:scaling>
          <c:orientation val="minMax"/>
        </c:scaling>
        <c:delete val="0"/>
        <c:axPos val="l"/>
        <c:majorTickMark val="out"/>
        <c:minorTickMark val="none"/>
        <c:tickLblPos val="nextTo"/>
        <c:crossAx val="34127232"/>
        <c:crosses val="autoZero"/>
        <c:auto val="1"/>
        <c:lblAlgn val="ctr"/>
        <c:lblOffset val="100"/>
        <c:noMultiLvlLbl val="0"/>
      </c:catAx>
      <c:valAx>
        <c:axId val="34127232"/>
        <c:scaling>
          <c:orientation val="minMax"/>
          <c:max val="15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4123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351509186351705"/>
          <c:y val="0.91685339858218662"/>
          <c:w val="0.41148490813648292"/>
          <c:h val="5.71902519194446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Infant mortality rate, 1916</a:t>
            </a:r>
          </a:p>
        </c:rich>
      </c:tx>
      <c:layout>
        <c:manualLayout>
          <c:xMode val="edge"/>
          <c:yMode val="edge"/>
          <c:x val="0.30936111111111109"/>
          <c:y val="6.535947712418300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443416447944006"/>
          <c:y val="6.4893898066663236E-2"/>
          <c:w val="0.51867114524673485"/>
          <c:h val="0.842208466905989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Pt>
            <c:idx val="26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'9 infant mortality'!$F$56:$F$83</c:f>
              <c:strCache>
                <c:ptCount val="28"/>
                <c:pt idx="0">
                  <c:v>Monaghan</c:v>
                </c:pt>
                <c:pt idx="1">
                  <c:v>Donegal</c:v>
                </c:pt>
                <c:pt idx="2">
                  <c:v>Cavan</c:v>
                </c:pt>
                <c:pt idx="3">
                  <c:v>Sligo</c:v>
                </c:pt>
                <c:pt idx="4">
                  <c:v>Roscommon</c:v>
                </c:pt>
                <c:pt idx="5">
                  <c:v>Mayo</c:v>
                </c:pt>
                <c:pt idx="6">
                  <c:v>Leitrim</c:v>
                </c:pt>
                <c:pt idx="7">
                  <c:v>Galway</c:v>
                </c:pt>
                <c:pt idx="8">
                  <c:v>Waterford</c:v>
                </c:pt>
                <c:pt idx="9">
                  <c:v>Tipperary South</c:v>
                </c:pt>
                <c:pt idx="10">
                  <c:v>Tipperary North</c:v>
                </c:pt>
                <c:pt idx="11">
                  <c:v>Limerick</c:v>
                </c:pt>
                <c:pt idx="12">
                  <c:v>Kerry</c:v>
                </c:pt>
                <c:pt idx="13">
                  <c:v>Cork</c:v>
                </c:pt>
                <c:pt idx="14">
                  <c:v>Clare</c:v>
                </c:pt>
                <c:pt idx="15">
                  <c:v>Wicklow</c:v>
                </c:pt>
                <c:pt idx="16">
                  <c:v>Wexford</c:v>
                </c:pt>
                <c:pt idx="17">
                  <c:v>Westmeath</c:v>
                </c:pt>
                <c:pt idx="18">
                  <c:v>Offaly</c:v>
                </c:pt>
                <c:pt idx="19">
                  <c:v>Meath</c:v>
                </c:pt>
                <c:pt idx="20">
                  <c:v>Louth</c:v>
                </c:pt>
                <c:pt idx="21">
                  <c:v>Longford</c:v>
                </c:pt>
                <c:pt idx="22">
                  <c:v>Laois</c:v>
                </c:pt>
                <c:pt idx="23">
                  <c:v>Kilkenny</c:v>
                </c:pt>
                <c:pt idx="24">
                  <c:v>Kildare</c:v>
                </c:pt>
                <c:pt idx="25">
                  <c:v>Dublin County</c:v>
                </c:pt>
                <c:pt idx="26">
                  <c:v>Dublin City</c:v>
                </c:pt>
                <c:pt idx="27">
                  <c:v>Carlow</c:v>
                </c:pt>
              </c:strCache>
            </c:strRef>
          </c:cat>
          <c:val>
            <c:numRef>
              <c:f>'9 infant mortality'!$G$56:$G$83</c:f>
              <c:numCache>
                <c:formatCode>0.0</c:formatCode>
                <c:ptCount val="28"/>
                <c:pt idx="0">
                  <c:v>55.800293685756237</c:v>
                </c:pt>
                <c:pt idx="1">
                  <c:v>71.807767532830397</c:v>
                </c:pt>
                <c:pt idx="2">
                  <c:v>59.124502558271743</c:v>
                </c:pt>
                <c:pt idx="3">
                  <c:v>64.432989690721655</c:v>
                </c:pt>
                <c:pt idx="4">
                  <c:v>34.64474456840869</c:v>
                </c:pt>
                <c:pt idx="5">
                  <c:v>51.361681796464403</c:v>
                </c:pt>
                <c:pt idx="6">
                  <c:v>45.939294503691549</c:v>
                </c:pt>
                <c:pt idx="7">
                  <c:v>53.408480944712828</c:v>
                </c:pt>
                <c:pt idx="8">
                  <c:v>97.160883280757105</c:v>
                </c:pt>
                <c:pt idx="9">
                  <c:v>91.818716892289586</c:v>
                </c:pt>
                <c:pt idx="10">
                  <c:v>59.964726631393297</c:v>
                </c:pt>
                <c:pt idx="11">
                  <c:v>101.09622411693057</c:v>
                </c:pt>
                <c:pt idx="12">
                  <c:v>51.017563423473653</c:v>
                </c:pt>
                <c:pt idx="13">
                  <c:v>72.540160642570285</c:v>
                </c:pt>
                <c:pt idx="14">
                  <c:v>54.852320675105489</c:v>
                </c:pt>
                <c:pt idx="15">
                  <c:v>72.340425531914889</c:v>
                </c:pt>
                <c:pt idx="16">
                  <c:v>95.118268746854554</c:v>
                </c:pt>
                <c:pt idx="17">
                  <c:v>73.741007194244602</c:v>
                </c:pt>
                <c:pt idx="18">
                  <c:v>64.81481481481481</c:v>
                </c:pt>
                <c:pt idx="19">
                  <c:v>55.599682287529788</c:v>
                </c:pt>
                <c:pt idx="20">
                  <c:v>78.294573643410857</c:v>
                </c:pt>
                <c:pt idx="21">
                  <c:v>73.027090694935211</c:v>
                </c:pt>
                <c:pt idx="22">
                  <c:v>76.850984067478919</c:v>
                </c:pt>
                <c:pt idx="23">
                  <c:v>76.87210072895958</c:v>
                </c:pt>
                <c:pt idx="24">
                  <c:v>98.74608150470219</c:v>
                </c:pt>
                <c:pt idx="25">
                  <c:v>102.16606498194946</c:v>
                </c:pt>
                <c:pt idx="26">
                  <c:v>153.49597291934165</c:v>
                </c:pt>
                <c:pt idx="27">
                  <c:v>77.287066246056781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109056"/>
        <c:axId val="112110976"/>
      </c:barChart>
      <c:catAx>
        <c:axId val="112109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12110976"/>
        <c:crosses val="autoZero"/>
        <c:auto val="1"/>
        <c:lblAlgn val="ctr"/>
        <c:lblOffset val="100"/>
        <c:noMultiLvlLbl val="0"/>
      </c:catAx>
      <c:valAx>
        <c:axId val="112110976"/>
        <c:scaling>
          <c:orientation val="minMax"/>
          <c:max val="16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 baseline="0">
                    <a:latin typeface="Arial" panose="020B0604020202020204" pitchFamily="34" charset="0"/>
                  </a:defRPr>
                </a:pPr>
                <a:r>
                  <a:rPr lang="en-IE" sz="800" baseline="0">
                    <a:latin typeface="Arial" panose="020B0604020202020204" pitchFamily="34" charset="0"/>
                  </a:rPr>
                  <a:t>Deaths to  babies under 1 year per 1,000 births</a:t>
                </a:r>
              </a:p>
            </c:rich>
          </c:tx>
          <c:layout>
            <c:manualLayout>
              <c:xMode val="edge"/>
              <c:yMode val="edge"/>
              <c:x val="0.27240961940018354"/>
              <c:y val="0.9527850575901276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Arial" panose="020B0604020202020204" pitchFamily="34" charset="0"/>
              </a:defRPr>
            </a:pPr>
            <a:endParaRPr lang="en-US"/>
          </a:p>
        </c:txPr>
        <c:crossAx val="1121090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16907261592301"/>
          <c:y val="8.0362506706245548E-2"/>
          <c:w val="0.71569622184000548"/>
          <c:h val="0.75061793836357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'3.2'!$A$9</c:f>
              <c:strCache>
                <c:ptCount val="1"/>
                <c:pt idx="0">
                  <c:v>In marriage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'3.2'!$B$8:$C$8</c:f>
              <c:numCache>
                <c:formatCode>General</c:formatCode>
                <c:ptCount val="2"/>
                <c:pt idx="0">
                  <c:v>1916</c:v>
                </c:pt>
                <c:pt idx="1">
                  <c:v>2012</c:v>
                </c:pt>
              </c:numCache>
            </c:numRef>
          </c:cat>
          <c:val>
            <c:numRef>
              <c:f>'3.2'!$B$9:$C$9</c:f>
              <c:numCache>
                <c:formatCode>General</c:formatCode>
                <c:ptCount val="2"/>
                <c:pt idx="0">
                  <c:v>63284</c:v>
                </c:pt>
                <c:pt idx="1">
                  <c:v>46495</c:v>
                </c:pt>
              </c:numCache>
            </c:numRef>
          </c:val>
        </c:ser>
        <c:ser>
          <c:idx val="1"/>
          <c:order val="1"/>
          <c:tx>
            <c:strRef>
              <c:f>'3.2'!$A$10</c:f>
              <c:strCache>
                <c:ptCount val="1"/>
                <c:pt idx="0">
                  <c:v>Outside marriage</c:v>
                </c:pt>
              </c:strCache>
            </c:strRef>
          </c:tx>
          <c:spPr>
            <a:solidFill>
              <a:srgbClr val="3333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'3.2'!$B$8:$C$8</c:f>
              <c:numCache>
                <c:formatCode>General</c:formatCode>
                <c:ptCount val="2"/>
                <c:pt idx="0">
                  <c:v>1916</c:v>
                </c:pt>
                <c:pt idx="1">
                  <c:v>2012</c:v>
                </c:pt>
              </c:numCache>
            </c:numRef>
          </c:cat>
          <c:val>
            <c:numRef>
              <c:f>'3.2'!$B$10:$C$10</c:f>
              <c:numCache>
                <c:formatCode>General</c:formatCode>
                <c:ptCount val="2"/>
                <c:pt idx="0">
                  <c:v>1530</c:v>
                </c:pt>
                <c:pt idx="1">
                  <c:v>25179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4993024"/>
        <c:axId val="138609792"/>
      </c:barChart>
      <c:catAx>
        <c:axId val="1349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609792"/>
        <c:crosses val="autoZero"/>
        <c:auto val="1"/>
        <c:lblAlgn val="ctr"/>
        <c:lblOffset val="100"/>
        <c:noMultiLvlLbl val="0"/>
      </c:catAx>
      <c:valAx>
        <c:axId val="1386097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49930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174124022834075"/>
          <c:y val="0.91815842481134169"/>
          <c:w val="0.58449956255468072"/>
          <c:h val="6.943012172438053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118503937007875"/>
          <c:y val="3.7082818294190356E-2"/>
          <c:w val="0.56347462817147853"/>
          <c:h val="0.690763685441668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'3.6'!$C$13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'3.6'!$A$14:$A$17</c:f>
              <c:strCache>
                <c:ptCount val="4"/>
                <c:pt idx="0">
                  <c:v>Other</c:v>
                </c:pt>
                <c:pt idx="1">
                  <c:v>Civil</c:v>
                </c:pt>
                <c:pt idx="2">
                  <c:v>Church of Ireland, Presbyterian</c:v>
                </c:pt>
                <c:pt idx="3">
                  <c:v>Roman Catholic</c:v>
                </c:pt>
              </c:strCache>
            </c:strRef>
          </c:cat>
          <c:val>
            <c:numRef>
              <c:f>'3.6'!$C$14:$C$17</c:f>
              <c:numCache>
                <c:formatCode>#,##0</c:formatCode>
                <c:ptCount val="4"/>
                <c:pt idx="0">
                  <c:v>2280</c:v>
                </c:pt>
                <c:pt idx="1">
                  <c:v>6167</c:v>
                </c:pt>
                <c:pt idx="2">
                  <c:v>526</c:v>
                </c:pt>
                <c:pt idx="3">
                  <c:v>13072</c:v>
                </c:pt>
              </c:numCache>
            </c:numRef>
          </c:val>
        </c:ser>
        <c:ser>
          <c:idx val="0"/>
          <c:order val="1"/>
          <c:tx>
            <c:strRef>
              <c:f>'3.6'!$B$13</c:f>
              <c:strCache>
                <c:ptCount val="1"/>
                <c:pt idx="0">
                  <c:v>1916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cat>
            <c:strRef>
              <c:f>'3.6'!$A$14:$A$17</c:f>
              <c:strCache>
                <c:ptCount val="4"/>
                <c:pt idx="0">
                  <c:v>Other</c:v>
                </c:pt>
                <c:pt idx="1">
                  <c:v>Civil</c:v>
                </c:pt>
                <c:pt idx="2">
                  <c:v>Church of Ireland, Presbyterian</c:v>
                </c:pt>
                <c:pt idx="3">
                  <c:v>Roman Catholic</c:v>
                </c:pt>
              </c:strCache>
            </c:strRef>
          </c:cat>
          <c:val>
            <c:numRef>
              <c:f>'3.6'!$B$14:$B$17</c:f>
              <c:numCache>
                <c:formatCode>#,##0</c:formatCode>
                <c:ptCount val="4"/>
                <c:pt idx="0">
                  <c:v>83</c:v>
                </c:pt>
                <c:pt idx="1">
                  <c:v>116</c:v>
                </c:pt>
                <c:pt idx="2">
                  <c:v>1089</c:v>
                </c:pt>
                <c:pt idx="3">
                  <c:v>13919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50048"/>
        <c:axId val="156853376"/>
      </c:barChart>
      <c:catAx>
        <c:axId val="156850048"/>
        <c:scaling>
          <c:orientation val="minMax"/>
        </c:scaling>
        <c:delete val="0"/>
        <c:axPos val="l"/>
        <c:majorTickMark val="out"/>
        <c:minorTickMark val="none"/>
        <c:tickLblPos val="nextTo"/>
        <c:crossAx val="156853376"/>
        <c:crosses val="autoZero"/>
        <c:auto val="1"/>
        <c:lblAlgn val="ctr"/>
        <c:lblOffset val="100"/>
        <c:noMultiLvlLbl val="0"/>
      </c:catAx>
      <c:valAx>
        <c:axId val="156853376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15685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704308836395448"/>
          <c:y val="0.87872718011608253"/>
          <c:w val="0.37017913385826773"/>
          <c:h val="9.133014739041427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C265E-0DB4-4959-838C-646AAEF6443D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9774D-68E1-4369-A34A-837CB463B163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3468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127C4-AECF-43F8-A1D1-01F6B151DB37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3F19E-13B3-4F3A-8D61-444E2744F0A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5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F19E-13B3-4F3A-8D61-444E2744F0AD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F19E-13B3-4F3A-8D61-444E2744F0AD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5692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3F19E-13B3-4F3A-8D61-444E2744F0AD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303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1605D1-4122-44E6-8F70-04F334620C36}" type="datetimeFigureOut">
              <a:rPr lang="en-IE" smtClean="0"/>
              <a:pPr/>
              <a:t>29/02/2016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D163A-B6F8-4EC1-A54C-4C63D8A83705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4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Life in 1916 Ireland: Stories from statistics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1217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24944"/>
            <a:ext cx="3038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301208"/>
            <a:ext cx="281081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Increase in ability to speak Irish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549049"/>
            <a:ext cx="3924300" cy="31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5999"/>
            <a:ext cx="4038600" cy="314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15121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Census of Population and people of the Rising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Extraordinary people doing ordinary things</a:t>
            </a:r>
          </a:p>
          <a:p>
            <a:r>
              <a:rPr lang="en-IE" dirty="0" smtClean="0"/>
              <a:t>Selected interesting people associated with the Rising and found their Census returns</a:t>
            </a:r>
          </a:p>
          <a:p>
            <a:r>
              <a:rPr lang="en-IE" dirty="0" smtClean="0"/>
              <a:t>7 signatories of the Proclamation, 9 other executed men</a:t>
            </a:r>
          </a:p>
          <a:p>
            <a:r>
              <a:rPr lang="en-IE" dirty="0" smtClean="0"/>
              <a:t>18 women associated with the Rising</a:t>
            </a:r>
          </a:p>
          <a:p>
            <a:r>
              <a:rPr lang="en-IE" dirty="0" smtClean="0"/>
              <a:t>Other men involved with the Rising </a:t>
            </a:r>
          </a:p>
          <a:p>
            <a:r>
              <a:rPr lang="en-IE" dirty="0" smtClean="0"/>
              <a:t>Some of the individuals involved with the British Administration </a:t>
            </a:r>
          </a:p>
          <a:p>
            <a:r>
              <a:rPr lang="en-IE" dirty="0" smtClean="0"/>
              <a:t>Selection of some famous people</a:t>
            </a:r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04" y="704088"/>
            <a:ext cx="6745108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James Connolly 1868-1916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Found 1901 and 1911 Census returns for James,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   wife Lillie and their children</a:t>
            </a:r>
          </a:p>
          <a:p>
            <a:r>
              <a:rPr lang="en-IE" dirty="0" smtClean="0"/>
              <a:t>1901 Census included daughter Mona aged 9</a:t>
            </a:r>
          </a:p>
          <a:p>
            <a:r>
              <a:rPr lang="en-IE" dirty="0" smtClean="0"/>
              <a:t>However Mona not included on 1911 return – she died in an accident in 1903</a:t>
            </a:r>
          </a:p>
          <a:p>
            <a:r>
              <a:rPr lang="en-IE" dirty="0" smtClean="0"/>
              <a:t>Occupation in 1901 - “Printer compositor”</a:t>
            </a:r>
          </a:p>
          <a:p>
            <a:r>
              <a:rPr lang="en-IE" dirty="0" smtClean="0"/>
              <a:t>Occupation in 1911 - “National organiser for the Socialist Party”</a:t>
            </a:r>
          </a:p>
          <a:p>
            <a:r>
              <a:rPr lang="en-IE" dirty="0" smtClean="0"/>
              <a:t>Executed 12 May 1916</a:t>
            </a:r>
            <a:endParaRPr lang="en-IE" dirty="0"/>
          </a:p>
        </p:txBody>
      </p:sp>
      <p:pic>
        <p:nvPicPr>
          <p:cNvPr id="4098" name="Picture 2" descr="N:\SSID Users(Public)\1916 work\Photos\T4 300\James Connolly vtls00064237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980728"/>
            <a:ext cx="1307057" cy="198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SSID Users(Public)\1916 work\Photos\T4 300\Census 1901 James Conno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92" y="5229200"/>
            <a:ext cx="3312368" cy="21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Michael </a:t>
            </a:r>
            <a:r>
              <a:rPr lang="en-IE" sz="3200" dirty="0" err="1" smtClean="0">
                <a:solidFill>
                  <a:schemeClr val="accent1"/>
                </a:solidFill>
              </a:rPr>
              <a:t>O’Hanrahan</a:t>
            </a:r>
            <a:r>
              <a:rPr lang="en-IE" sz="3200" dirty="0" smtClean="0">
                <a:solidFill>
                  <a:schemeClr val="accent1"/>
                </a:solidFill>
              </a:rPr>
              <a:t> 1877-1916</a:t>
            </a:r>
            <a:endParaRPr lang="en-IE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Found 1901 and 1911 Census returns for </a:t>
            </a:r>
          </a:p>
          <a:p>
            <a:pPr marL="0" indent="0">
              <a:buNone/>
            </a:pPr>
            <a:r>
              <a:rPr lang="en-IE" dirty="0" smtClean="0"/>
              <a:t>Michael living with his parents and siblings</a:t>
            </a:r>
          </a:p>
          <a:p>
            <a:r>
              <a:rPr lang="en-IE" dirty="0" smtClean="0"/>
              <a:t>Ages of the children do not tally between the 2 Censuses</a:t>
            </a:r>
          </a:p>
          <a:p>
            <a:r>
              <a:rPr lang="en-IE" dirty="0" smtClean="0"/>
              <a:t>1901 filled out by Father – 1911 filled out by widowed Mother</a:t>
            </a:r>
          </a:p>
          <a:p>
            <a:r>
              <a:rPr lang="en-IE" dirty="0" smtClean="0"/>
              <a:t>1901- Michael aged 24, was a cork cutter</a:t>
            </a:r>
          </a:p>
          <a:p>
            <a:r>
              <a:rPr lang="en-IE" dirty="0" smtClean="0"/>
              <a:t>1911- Michael aged 28, was an unemployed reader for the Press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51721"/>
            <a:ext cx="2058914" cy="19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Francis Sheehy Skeffington 1878-1916</a:t>
            </a:r>
            <a:endParaRPr lang="en-IE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Found 1911 Census return for Francis, his wife Hanna and baby Owen</a:t>
            </a:r>
          </a:p>
          <a:p>
            <a:r>
              <a:rPr lang="en-IE" dirty="0" smtClean="0"/>
              <a:t>Francis was a well known pacifist</a:t>
            </a:r>
          </a:p>
          <a:p>
            <a:r>
              <a:rPr lang="en-IE" dirty="0" smtClean="0"/>
              <a:t>Arrested on Easter Tuesday</a:t>
            </a:r>
          </a:p>
          <a:p>
            <a:r>
              <a:rPr lang="en-IE" dirty="0" smtClean="0"/>
              <a:t>Shot dead in yard of Portobello Barracks that evening on order of Captain </a:t>
            </a:r>
            <a:r>
              <a:rPr lang="en-IE" dirty="0"/>
              <a:t>B</a:t>
            </a:r>
            <a:r>
              <a:rPr lang="en-IE" dirty="0" smtClean="0"/>
              <a:t>owen-</a:t>
            </a:r>
            <a:r>
              <a:rPr lang="en-IE" dirty="0" err="1" smtClean="0"/>
              <a:t>Colthurst</a:t>
            </a:r>
            <a:endParaRPr lang="en-IE" dirty="0" smtClean="0"/>
          </a:p>
          <a:p>
            <a:r>
              <a:rPr lang="en-IE" dirty="0" smtClean="0"/>
              <a:t>Bowen-</a:t>
            </a:r>
            <a:r>
              <a:rPr lang="en-IE" dirty="0" err="1" smtClean="0"/>
              <a:t>Colthurst</a:t>
            </a:r>
            <a:r>
              <a:rPr lang="en-IE" dirty="0" smtClean="0"/>
              <a:t> found guilty but insane at court martial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Hanna Sheehy Skeffington 1877-1946</a:t>
            </a:r>
            <a:endParaRPr lang="en-IE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Hanna was a suffragette</a:t>
            </a:r>
          </a:p>
          <a:p>
            <a:r>
              <a:rPr lang="en-IE" dirty="0" smtClean="0"/>
              <a:t>Boycotted 1911 Census</a:t>
            </a:r>
          </a:p>
          <a:p>
            <a:r>
              <a:rPr lang="en-IE" dirty="0" smtClean="0"/>
              <a:t>Enumerator entered her details (got name, age, length of marriage and place of birth incorrect)</a:t>
            </a:r>
          </a:p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27" y="4005064"/>
            <a:ext cx="7545809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Jennie Wyse Power 1858-1941</a:t>
            </a:r>
            <a:endParaRPr lang="en-IE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2636912"/>
            <a:ext cx="6491064" cy="3687688"/>
          </a:xfrm>
        </p:spPr>
        <p:txBody>
          <a:bodyPr>
            <a:normAutofit/>
          </a:bodyPr>
          <a:lstStyle/>
          <a:p>
            <a:r>
              <a:rPr lang="en-IE" dirty="0" smtClean="0"/>
              <a:t>Found the 1911 Census for </a:t>
            </a:r>
          </a:p>
          <a:p>
            <a:pPr marL="0" indent="0">
              <a:buNone/>
            </a:pPr>
            <a:r>
              <a:rPr lang="en-IE" dirty="0" smtClean="0"/>
              <a:t>       Jennie, her husband and children</a:t>
            </a:r>
          </a:p>
          <a:p>
            <a:r>
              <a:rPr lang="en-IE" dirty="0" smtClean="0"/>
              <a:t>Form filled out in Irish by Jennie’s husband</a:t>
            </a:r>
          </a:p>
          <a:p>
            <a:r>
              <a:rPr lang="en-IE" dirty="0" smtClean="0"/>
              <a:t>He got her age incorrect – entered 47 - 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but she was actually 53</a:t>
            </a:r>
          </a:p>
          <a:p>
            <a:r>
              <a:rPr lang="en-IE" dirty="0" smtClean="0"/>
              <a:t>Signing of the Proclamation took place 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  at her house in Henry Street</a:t>
            </a:r>
          </a:p>
          <a:p>
            <a:pPr marL="0" indent="0">
              <a:buNone/>
            </a:pPr>
            <a:endParaRPr lang="en-IE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37887"/>
            <a:ext cx="2063115" cy="24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5" y="1484784"/>
            <a:ext cx="1965488" cy="502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Constance </a:t>
            </a:r>
            <a:r>
              <a:rPr lang="en-IE" sz="3200" dirty="0" err="1" smtClean="0">
                <a:solidFill>
                  <a:schemeClr val="accent1"/>
                </a:solidFill>
              </a:rPr>
              <a:t>Markievicz</a:t>
            </a:r>
            <a:r>
              <a:rPr lang="en-IE" sz="3200" dirty="0" smtClean="0">
                <a:solidFill>
                  <a:schemeClr val="accent1"/>
                </a:solidFill>
              </a:rPr>
              <a:t> 1868-1927</a:t>
            </a:r>
            <a:endParaRPr lang="en-IE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No record in 1911 Census</a:t>
            </a:r>
          </a:p>
          <a:p>
            <a:r>
              <a:rPr lang="en-IE" dirty="0" smtClean="0"/>
              <a:t>May have been in jail</a:t>
            </a:r>
          </a:p>
          <a:p>
            <a:r>
              <a:rPr lang="en-IE" dirty="0" smtClean="0"/>
              <a:t>Found Census form for daughter Maeve (9) </a:t>
            </a:r>
          </a:p>
          <a:p>
            <a:pPr marL="0" indent="0">
              <a:buNone/>
            </a:pPr>
            <a:r>
              <a:rPr lang="en-IE" dirty="0" smtClean="0"/>
              <a:t>in Sligo with Constance’s mother,</a:t>
            </a:r>
          </a:p>
          <a:p>
            <a:pPr marL="0" indent="0">
              <a:buNone/>
            </a:pPr>
            <a:r>
              <a:rPr lang="en-IE" dirty="0" smtClean="0"/>
              <a:t> Georgina Gore Booth (67)</a:t>
            </a:r>
          </a:p>
          <a:p>
            <a:r>
              <a:rPr lang="en-IE" dirty="0" smtClean="0"/>
              <a:t>Five other people in the house, includes three servants</a:t>
            </a:r>
          </a:p>
          <a:p>
            <a:r>
              <a:rPr lang="en-IE" dirty="0" smtClean="0"/>
              <a:t>Mix of religions – Georgina and a visitor to house were Church of England</a:t>
            </a:r>
          </a:p>
          <a:p>
            <a:r>
              <a:rPr lang="en-IE" dirty="0" smtClean="0"/>
              <a:t>Maeve and two servants were Church of Ireland</a:t>
            </a:r>
          </a:p>
          <a:p>
            <a:r>
              <a:rPr lang="en-IE" dirty="0" smtClean="0"/>
              <a:t>Cook and stable boy were Catholic</a:t>
            </a:r>
            <a:endParaRPr lang="en-I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04" y="908720"/>
            <a:ext cx="2483768" cy="319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N:\SSID Users(Public)\1916 work\Presss conference\Sentence of death for Countess Markiewicz adj 200 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9" y="764704"/>
            <a:ext cx="375766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Persons killed and wounded during the Easter rising (Police report)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492400"/>
              </p:ext>
            </p:extLst>
          </p:nvPr>
        </p:nvGraphicFramePr>
        <p:xfrm>
          <a:off x="1187624" y="2420888"/>
          <a:ext cx="604867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Worksheet" r:id="rId4" imgW="3832862" imgH="1257336" progId="Excel.Sheet.12">
                  <p:embed/>
                </p:oleObj>
              </mc:Choice>
              <mc:Fallback>
                <p:oleObj name="Worksheet" r:id="rId4" imgW="3832862" imgH="12573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420888"/>
                        <a:ext cx="6048672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Life in 1916 Ireland: Stories from statistics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We searched for statistics to illustrate what life was like for people living 100 years ago</a:t>
            </a:r>
          </a:p>
          <a:p>
            <a:r>
              <a:rPr lang="en-IE" dirty="0" smtClean="0"/>
              <a:t>We compared to data available for today</a:t>
            </a:r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Created an electronic publication - available on cso.ie</a:t>
            </a:r>
          </a:p>
          <a:p>
            <a:r>
              <a:rPr lang="en-IE" dirty="0" smtClean="0"/>
              <a:t>Contains 72 tables and Census returns for about 70 people associated with the Rising</a:t>
            </a:r>
          </a:p>
          <a:p>
            <a:r>
              <a:rPr lang="en-IE" dirty="0" smtClean="0"/>
              <a:t>Also created a smaller paper publication, 18 tables and Census returns for 3 men, 3 women associated with the Rising</a:t>
            </a:r>
          </a:p>
          <a:p>
            <a:pPr>
              <a:buNone/>
            </a:pP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endParaRPr lang="en-IE" dirty="0" smtClean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Average annual income of principals and assistant teachers, National schools, 1916 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                             </a:t>
            </a:r>
            <a:r>
              <a:rPr lang="en-IE" b="1" dirty="0" smtClean="0"/>
              <a:t>Principals                Assistant Teachers</a:t>
            </a:r>
            <a:endParaRPr lang="en-IE" dirty="0"/>
          </a:p>
          <a:p>
            <a:r>
              <a:rPr lang="en-IE" dirty="0"/>
              <a:t>Men        </a:t>
            </a:r>
            <a:r>
              <a:rPr lang="en-IE" dirty="0" smtClean="0"/>
              <a:t>  £</a:t>
            </a:r>
            <a:r>
              <a:rPr lang="en-IE" dirty="0"/>
              <a:t>115  19 shillings         </a:t>
            </a:r>
            <a:r>
              <a:rPr lang="en-IE" dirty="0" smtClean="0"/>
              <a:t>   £</a:t>
            </a:r>
            <a:r>
              <a:rPr lang="en-IE" dirty="0"/>
              <a:t>83  11 shillings</a:t>
            </a:r>
          </a:p>
          <a:p>
            <a:pPr marL="0" indent="0">
              <a:buNone/>
            </a:pPr>
            <a:r>
              <a:rPr lang="en-IE" dirty="0"/>
              <a:t>                           &amp; 11 pence               </a:t>
            </a:r>
            <a:r>
              <a:rPr lang="en-IE" dirty="0" smtClean="0"/>
              <a:t>       </a:t>
            </a:r>
            <a:r>
              <a:rPr lang="en-IE" dirty="0"/>
              <a:t>&amp; 4 </a:t>
            </a:r>
            <a:r>
              <a:rPr lang="en-IE" dirty="0" smtClean="0"/>
              <a:t>pence</a:t>
            </a:r>
            <a:endParaRPr lang="en-IE" dirty="0"/>
          </a:p>
          <a:p>
            <a:r>
              <a:rPr lang="en-IE" dirty="0"/>
              <a:t>Women    </a:t>
            </a:r>
            <a:r>
              <a:rPr lang="en-IE" dirty="0" smtClean="0"/>
              <a:t>  £</a:t>
            </a:r>
            <a:r>
              <a:rPr lang="en-IE" dirty="0"/>
              <a:t>92  13 shillings          </a:t>
            </a:r>
            <a:r>
              <a:rPr lang="en-IE" dirty="0" smtClean="0"/>
              <a:t>   £</a:t>
            </a:r>
            <a:r>
              <a:rPr lang="en-IE" dirty="0"/>
              <a:t>70   2 shillings</a:t>
            </a:r>
          </a:p>
          <a:p>
            <a:pPr marL="0" indent="0">
              <a:buNone/>
            </a:pPr>
            <a:r>
              <a:rPr lang="en-IE" dirty="0"/>
              <a:t>                           &amp; 9 pence                  </a:t>
            </a:r>
            <a:r>
              <a:rPr lang="en-IE" dirty="0" smtClean="0"/>
              <a:t>      </a:t>
            </a:r>
            <a:r>
              <a:rPr lang="en-IE" dirty="0"/>
              <a:t>&amp; 3 pence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73593"/>
            <a:ext cx="3178844" cy="245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58" y="980728"/>
            <a:ext cx="8229600" cy="924712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Very young children admitted to Industrial schools, 1916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01" y="3933056"/>
            <a:ext cx="3452072" cy="278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874257"/>
              </p:ext>
            </p:extLst>
          </p:nvPr>
        </p:nvGraphicFramePr>
        <p:xfrm>
          <a:off x="-900608" y="198884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02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492664"/>
          </a:xfrm>
        </p:spPr>
        <p:txBody>
          <a:bodyPr>
            <a:noAutofit/>
          </a:bodyPr>
          <a:lstStyle/>
          <a:p>
            <a:r>
              <a:rPr lang="en-IE" sz="3200" dirty="0" smtClean="0">
                <a:solidFill>
                  <a:srgbClr val="002060"/>
                </a:solidFill>
              </a:rPr>
              <a:t>Infant mortality very high in Dublin city in 1916</a:t>
            </a:r>
            <a:endParaRPr lang="en-IE" sz="32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N:\SSID Users(Public)\1916 work\Photos\T4 300\box7_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51" y="3140968"/>
            <a:ext cx="2946304" cy="23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78310"/>
              </p:ext>
            </p:extLst>
          </p:nvPr>
        </p:nvGraphicFramePr>
        <p:xfrm>
          <a:off x="-900608" y="1844824"/>
          <a:ext cx="9299376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028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Rise in births outside marriage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55" y="2492896"/>
            <a:ext cx="3169017" cy="39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700746"/>
              </p:ext>
            </p:extLst>
          </p:nvPr>
        </p:nvGraphicFramePr>
        <p:xfrm>
          <a:off x="899592" y="2060848"/>
          <a:ext cx="42484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7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Rise in Civil and Other marriage ceremonies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6146" name="Picture 2" descr="N:\SSID Users(Public)\1916 work\Photos\T4 300\Wedding Group 1901 vtls000591320_001 No 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" y="3568629"/>
            <a:ext cx="2446113" cy="31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6872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Bronchitis, pneumonia, TB were main causes of the 50,627 deaths in Ireland in in 1916</a:t>
            </a:r>
            <a:endParaRPr lang="en-IE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83641"/>
              </p:ext>
            </p:extLst>
          </p:nvPr>
        </p:nvGraphicFramePr>
        <p:xfrm>
          <a:off x="31299" y="1916832"/>
          <a:ext cx="5391259" cy="3222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58" y="4077072"/>
            <a:ext cx="3721441" cy="26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Deaths spread over all age groups in 1916</a:t>
            </a:r>
            <a:endParaRPr lang="en-IE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en-IE" sz="3100" dirty="0" smtClean="0">
                <a:solidFill>
                  <a:schemeClr val="tx1"/>
                </a:solidFill>
              </a:rPr>
              <a:t>Life expectancy increased, especially for younger ages</a:t>
            </a: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36" y="1916832"/>
            <a:ext cx="2893229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74768"/>
              </p:ext>
            </p:extLst>
          </p:nvPr>
        </p:nvGraphicFramePr>
        <p:xfrm>
          <a:off x="179513" y="1700808"/>
          <a:ext cx="525658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Government revenue soared during war</a:t>
            </a:r>
            <a:endParaRPr lang="en-IE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Food dominated 1922 CPI weights</a:t>
            </a:r>
            <a:endParaRPr lang="en-I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2578064"/>
              </p:ext>
            </p:extLst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13261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Population has increased in Ireland	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3,139,688 people in 1911  -  4,588,252 by 2011</a:t>
            </a:r>
          </a:p>
          <a:p>
            <a:pPr marL="0" indent="0">
              <a:buNone/>
            </a:pPr>
            <a:r>
              <a:rPr lang="en-IE" dirty="0" smtClean="0"/>
              <a:t>An increase of 46% or 1,448,564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Dublin County more than</a:t>
            </a:r>
          </a:p>
          <a:p>
            <a:pPr marL="0" indent="0">
              <a:buNone/>
            </a:pPr>
            <a:r>
              <a:rPr lang="en-IE" dirty="0" smtClean="0"/>
              <a:t>quadrupled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Kildare more than tripled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Meath +183%, Wicklow +125%, </a:t>
            </a:r>
          </a:p>
          <a:p>
            <a:pPr marL="0" indent="0">
              <a:buNone/>
            </a:pPr>
            <a:r>
              <a:rPr lang="en-IE" dirty="0" smtClean="0"/>
              <a:t>Louth +93%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Number of farms has dropped</a:t>
            </a:r>
            <a:endParaRPr lang="en-IE" sz="3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291743"/>
              </p:ext>
            </p:extLst>
          </p:nvPr>
        </p:nvGraphicFramePr>
        <p:xfrm>
          <a:off x="395536" y="1556792"/>
          <a:ext cx="53337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04" y="2996952"/>
            <a:ext cx="340042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sz="3600" dirty="0" smtClean="0">
                <a:solidFill>
                  <a:schemeClr val="accent1"/>
                </a:solidFill>
              </a:rPr>
              <a:t>East had highest number of rented farms in 1916</a:t>
            </a:r>
            <a:endParaRPr lang="en-IE" sz="36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23" y="1935163"/>
            <a:ext cx="701255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Average farm size has increased</a:t>
            </a:r>
            <a:endParaRPr lang="en-IE" sz="3200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1711"/>
            <a:ext cx="4038600" cy="38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3672"/>
            <a:ext cx="4038600" cy="378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589240"/>
            <a:ext cx="165618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There were cars in each county in 1915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59" y="1935163"/>
            <a:ext cx="6756481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IE" dirty="0" smtClean="0">
                <a:solidFill>
                  <a:schemeClr val="accent1"/>
                </a:solidFill>
              </a:rPr>
              <a:t>Thank you!</a:t>
            </a:r>
            <a:endParaRPr lang="en-IE" dirty="0">
              <a:solidFill>
                <a:schemeClr val="accent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5"/>
            <a:ext cx="4263375" cy="30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62" y="2204864"/>
            <a:ext cx="4542692" cy="454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Largest population increases in the east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9" y="1935163"/>
            <a:ext cx="709112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More variety now in names for baby boys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More variety now in names for </a:t>
            </a:r>
            <a:br>
              <a:rPr lang="en-IE" sz="3200" dirty="0" smtClean="0">
                <a:solidFill>
                  <a:schemeClr val="tx1"/>
                </a:solidFill>
              </a:rPr>
            </a:br>
            <a:r>
              <a:rPr lang="en-IE" sz="3200" dirty="0" smtClean="0">
                <a:solidFill>
                  <a:schemeClr val="tx1"/>
                </a:solidFill>
              </a:rPr>
              <a:t>baby girls also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133576806"/>
              </p:ext>
            </p:extLst>
          </p:nvPr>
        </p:nvGraphicFramePr>
        <p:xfrm>
          <a:off x="457200" y="2924944"/>
          <a:ext cx="4040188" cy="37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28665624"/>
              </p:ext>
            </p:extLst>
          </p:nvPr>
        </p:nvGraphicFramePr>
        <p:xfrm>
          <a:off x="4645025" y="2924944"/>
          <a:ext cx="4041775" cy="37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N:\SSID Users(Public)\1916 work\Photos\T4 lates 300\vtls000523201_001 no 120 two babies in a p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3" y="901323"/>
            <a:ext cx="2556699" cy="19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Housing in 1911</a:t>
            </a:r>
            <a:endParaRPr lang="en-IE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Nearly 10% of dwellings in 1911 had 10+ rooms</a:t>
            </a:r>
          </a:p>
          <a:p>
            <a:r>
              <a:rPr lang="en-IE" dirty="0" smtClean="0"/>
              <a:t>Compared to 2.8% in 2011</a:t>
            </a:r>
          </a:p>
          <a:p>
            <a:r>
              <a:rPr lang="en-IE" dirty="0" smtClean="0"/>
              <a:t>In Dublin 22% of dwellings had 10+ rooms in 1911</a:t>
            </a:r>
          </a:p>
          <a:p>
            <a:r>
              <a:rPr lang="en-IE" dirty="0" smtClean="0"/>
              <a:t>And 36% of Dublin dwellings</a:t>
            </a:r>
          </a:p>
          <a:p>
            <a:pPr marL="0" indent="0">
              <a:buNone/>
            </a:pPr>
            <a:r>
              <a:rPr lang="en-IE" dirty="0" smtClean="0"/>
              <a:t> were one room tenements</a:t>
            </a:r>
          </a:p>
          <a:p>
            <a:r>
              <a:rPr lang="en-IE" dirty="0" smtClean="0"/>
              <a:t>Dublin was clearly place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 smtClean="0"/>
              <a:t> of extremes for housing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537866"/>
            <a:ext cx="4266059" cy="32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accent1"/>
                </a:solidFill>
              </a:rPr>
              <a:t>People more mobile now, more inward migration</a:t>
            </a:r>
            <a:endParaRPr lang="en-IE" sz="32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84952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54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tx1"/>
                </a:solidFill>
              </a:rPr>
              <a:t>Decrease in numbers of Protestants</a:t>
            </a:r>
            <a:endParaRPr lang="en-IE" sz="3200" dirty="0">
              <a:solidFill>
                <a:schemeClr val="tx1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" y="2568099"/>
            <a:ext cx="4015740" cy="313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549049"/>
            <a:ext cx="4000500" cy="31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29200"/>
            <a:ext cx="10763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2008"/>
            <a:ext cx="45569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7">
      <a:dk1>
        <a:srgbClr val="093A67"/>
      </a:dk1>
      <a:lt1>
        <a:sysClr val="window" lastClr="FFFFFF"/>
      </a:lt1>
      <a:dk2>
        <a:srgbClr val="1275CE"/>
      </a:dk2>
      <a:lt2>
        <a:srgbClr val="C7E2FA"/>
      </a:lt2>
      <a:accent1>
        <a:srgbClr val="073763"/>
      </a:accent1>
      <a:accent2>
        <a:srgbClr val="59A9F2"/>
      </a:accent2>
      <a:accent3>
        <a:srgbClr val="7030A0"/>
      </a:accent3>
      <a:accent4>
        <a:srgbClr val="FF66FF"/>
      </a:accent4>
      <a:accent5>
        <a:srgbClr val="7CCA62"/>
      </a:accent5>
      <a:accent6>
        <a:srgbClr val="387025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</TotalTime>
  <Words>842</Words>
  <Application>Microsoft Office PowerPoint</Application>
  <PresentationFormat>On-screen Show (4:3)</PresentationFormat>
  <Paragraphs>134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Worksheet</vt:lpstr>
      <vt:lpstr>Life in 1916 Ireland: Stories from statistics</vt:lpstr>
      <vt:lpstr>Life in 1916 Ireland: Stories from statistics</vt:lpstr>
      <vt:lpstr>Population has increased in Ireland </vt:lpstr>
      <vt:lpstr>Largest population increases in the east</vt:lpstr>
      <vt:lpstr>More variety now in names for baby boys</vt:lpstr>
      <vt:lpstr>More variety now in names for  baby girls also</vt:lpstr>
      <vt:lpstr>Housing in 1911</vt:lpstr>
      <vt:lpstr>People more mobile now, more inward migration</vt:lpstr>
      <vt:lpstr>Decrease in numbers of Protestants</vt:lpstr>
      <vt:lpstr>Increase in ability to speak Irish</vt:lpstr>
      <vt:lpstr>Census of Population and people of the Rising</vt:lpstr>
      <vt:lpstr>James Connolly 1868-1916</vt:lpstr>
      <vt:lpstr>Michael O’Hanrahan 1877-1916</vt:lpstr>
      <vt:lpstr>Francis Sheehy Skeffington 1878-1916</vt:lpstr>
      <vt:lpstr>Hanna Sheehy Skeffington 1877-1946</vt:lpstr>
      <vt:lpstr>Jennie Wyse Power 1858-1941</vt:lpstr>
      <vt:lpstr>Constance Markievicz 1868-1927</vt:lpstr>
      <vt:lpstr>PowerPoint Presentation</vt:lpstr>
      <vt:lpstr>Persons killed and wounded during the Easter rising (Police report)</vt:lpstr>
      <vt:lpstr>Average annual income of principals and assistant teachers, National schools, 1916 </vt:lpstr>
      <vt:lpstr>Very young children admitted to Industrial schools, 1916</vt:lpstr>
      <vt:lpstr>Infant mortality very high in Dublin city in 1916</vt:lpstr>
      <vt:lpstr>Rise in births outside marriage</vt:lpstr>
      <vt:lpstr>Rise in Civil and Other marriage ceremonies</vt:lpstr>
      <vt:lpstr>Bronchitis, pneumonia, TB were main causes of the 50,627 deaths in Ireland in in 1916</vt:lpstr>
      <vt:lpstr>Deaths spread over all age groups in 1916</vt:lpstr>
      <vt:lpstr>Life expectancy increased, especially for younger ages </vt:lpstr>
      <vt:lpstr>Government revenue soared during war</vt:lpstr>
      <vt:lpstr>Food dominated 1922 CPI weights</vt:lpstr>
      <vt:lpstr>Number of farms has dropped</vt:lpstr>
      <vt:lpstr> East had highest number of rented farms in 1916</vt:lpstr>
      <vt:lpstr>Average farm size has increased</vt:lpstr>
      <vt:lpstr>There were cars in each county in 1915</vt:lpstr>
      <vt:lpstr>Thank you!</vt:lpstr>
    </vt:vector>
  </TitlesOfParts>
  <Company>Central Statistics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Indicators of Gender Equality</dc:title>
  <dc:creator>CahillH</dc:creator>
  <cp:lastModifiedBy>Helen Cahill</cp:lastModifiedBy>
  <cp:revision>215</cp:revision>
  <cp:lastPrinted>2016-02-29T14:06:27Z</cp:lastPrinted>
  <dcterms:created xsi:type="dcterms:W3CDTF">2012-03-01T12:33:55Z</dcterms:created>
  <dcterms:modified xsi:type="dcterms:W3CDTF">2016-02-29T14:31:10Z</dcterms:modified>
</cp:coreProperties>
</file>