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handoutMasterIdLst>
    <p:handoutMasterId r:id="rId2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6" autoAdjust="0"/>
  </p:normalViewPr>
  <p:slideViewPr>
    <p:cSldViewPr>
      <p:cViewPr varScale="1">
        <p:scale>
          <a:sx n="61" d="100"/>
          <a:sy n="61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National%20Travel%20Survey\2009%20NTS%20Publication\Documents%20for%20Typesetting\NTS%20graphs%20for%20Print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National%20Travel%20Survey\Conference%20Papers\TranSG%20Meeting%20July%202011\Summary%20Paper%20Estimates%20for%20TranSG%20Meeting%202%20July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National%20Travel%20Survey\Conference%20Papers\TranSG%20Meeting%20July%202011\Tables%20&amp;%20Graphs%20for%20Powerpoin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National%20Travel%20Survey\Conference%20Papers\TranSG%20Meeting%20July%202011\Summary%20Paper%20Estimates%20for%20TranSG%20Meeting%202%20July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IE" dirty="0"/>
              <a:t>Figure 2: Percentage Distribution of Journeys by Mode of Travel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857429279673413"/>
          <c:y val="9.6786032055498586E-2"/>
          <c:w val="0.44736232623699851"/>
          <c:h val="0.8134430175412396"/>
        </c:manualLayout>
      </c:layout>
      <c:pieChart>
        <c:varyColors val="1"/>
        <c:ser>
          <c:idx val="0"/>
          <c:order val="0"/>
          <c:tx>
            <c:strRef>
              <c:f>'Fig 2'!#REF!</c:f>
              <c:strCache>
                <c:ptCount val="1"/>
                <c:pt idx="0">
                  <c:v>#REF!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estFit"/>
            <c:showVal val="1"/>
            <c:showLeaderLines val="1"/>
          </c:dLbls>
          <c:cat>
            <c:strRef>
              <c:f>'Fig 2'!$G$20:$G$26</c:f>
              <c:strCache>
                <c:ptCount val="7"/>
                <c:pt idx="0">
                  <c:v>Private Car - Driver</c:v>
                </c:pt>
                <c:pt idx="1">
                  <c:v>Private Car - Passenger</c:v>
                </c:pt>
                <c:pt idx="2">
                  <c:v>Van/Lorry and Other</c:v>
                </c:pt>
                <c:pt idx="3">
                  <c:v>Walk</c:v>
                </c:pt>
                <c:pt idx="4">
                  <c:v>Bus</c:v>
                </c:pt>
                <c:pt idx="5">
                  <c:v>Rail/Dart/Luas</c:v>
                </c:pt>
                <c:pt idx="6">
                  <c:v>Cycle</c:v>
                </c:pt>
              </c:strCache>
            </c:strRef>
          </c:cat>
          <c:val>
            <c:numRef>
              <c:f>'Fig 2'!$H$20:$H$26</c:f>
              <c:numCache>
                <c:formatCode>0%</c:formatCode>
                <c:ptCount val="7"/>
                <c:pt idx="0">
                  <c:v>0.64000000000000112</c:v>
                </c:pt>
                <c:pt idx="1">
                  <c:v>9.0000000000000066E-2</c:v>
                </c:pt>
                <c:pt idx="2">
                  <c:v>4.0000000000000049E-2</c:v>
                </c:pt>
                <c:pt idx="3">
                  <c:v>0.16000000000000014</c:v>
                </c:pt>
                <c:pt idx="4">
                  <c:v>4.0000000000000049E-2</c:v>
                </c:pt>
                <c:pt idx="5">
                  <c:v>1.0000000000000012E-2</c:v>
                </c:pt>
                <c:pt idx="6">
                  <c:v>1.0000000000000012E-2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59028385340765"/>
          <c:y val="0.21268004179442068"/>
          <c:w val="0.23815045688733402"/>
          <c:h val="0.43854711141032304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/>
      <c:pieChart>
        <c:varyColors val="1"/>
        <c:ser>
          <c:idx val="0"/>
          <c:order val="0"/>
          <c:tx>
            <c:strRef>
              <c:f>Sheet1!$B$69</c:f>
              <c:strCache>
                <c:ptCount val="1"/>
                <c:pt idx="0">
                  <c:v>117966793</c:v>
                </c:pt>
              </c:strCache>
            </c:strRef>
          </c:tx>
          <c:dLbls>
            <c:dLblPos val="bestFit"/>
            <c:showCatName val="1"/>
            <c:showPercent val="1"/>
          </c:dLbls>
          <c:cat>
            <c:strRef>
              <c:f>Sheet1!$A$70:$A$76</c:f>
              <c:strCache>
                <c:ptCount val="7"/>
                <c:pt idx="0">
                  <c:v>Private Car - Driver</c:v>
                </c:pt>
                <c:pt idx="1">
                  <c:v>Private Car - Passenger</c:v>
                </c:pt>
                <c:pt idx="2">
                  <c:v>Walk</c:v>
                </c:pt>
                <c:pt idx="3">
                  <c:v>Bus</c:v>
                </c:pt>
                <c:pt idx="4">
                  <c:v>Rail/Dart/Luas</c:v>
                </c:pt>
                <c:pt idx="5">
                  <c:v>Cycle</c:v>
                </c:pt>
                <c:pt idx="6">
                  <c:v>Van/Lorry &amp; Other</c:v>
                </c:pt>
              </c:strCache>
            </c:strRef>
          </c:cat>
          <c:val>
            <c:numRef>
              <c:f>Sheet1!$B$70:$B$76</c:f>
            </c:numRef>
          </c:val>
        </c:ser>
        <c:ser>
          <c:idx val="1"/>
          <c:order val="1"/>
          <c:tx>
            <c:strRef>
              <c:f>Sheet1!$C$69</c:f>
              <c:strCache>
                <c:ptCount val="1"/>
                <c:pt idx="0">
                  <c:v>11316</c:v>
                </c:pt>
              </c:strCache>
            </c:strRef>
          </c:tx>
          <c:dLbls>
            <c:dLblPos val="bestFit"/>
            <c:showCatName val="1"/>
            <c:showPercent val="1"/>
          </c:dLbls>
          <c:cat>
            <c:strRef>
              <c:f>Sheet1!$A$70:$A$76</c:f>
              <c:strCache>
                <c:ptCount val="7"/>
                <c:pt idx="0">
                  <c:v>Private Car - Driver</c:v>
                </c:pt>
                <c:pt idx="1">
                  <c:v>Private Car - Passenger</c:v>
                </c:pt>
                <c:pt idx="2">
                  <c:v>Walk</c:v>
                </c:pt>
                <c:pt idx="3">
                  <c:v>Bus</c:v>
                </c:pt>
                <c:pt idx="4">
                  <c:v>Rail/Dart/Luas</c:v>
                </c:pt>
                <c:pt idx="5">
                  <c:v>Cycle</c:v>
                </c:pt>
                <c:pt idx="6">
                  <c:v>Van/Lorry &amp; Other</c:v>
                </c:pt>
              </c:strCache>
            </c:strRef>
          </c:cat>
          <c:val>
            <c:numRef>
              <c:f>Sheet1!$C$70:$C$76</c:f>
            </c:numRef>
          </c:val>
        </c:ser>
        <c:ser>
          <c:idx val="2"/>
          <c:order val="2"/>
          <c:tx>
            <c:strRef>
              <c:f>Sheet1!$D$69</c:f>
              <c:strCache>
                <c:ptCount val="1"/>
                <c:pt idx="0">
                  <c:v>23</c:v>
                </c:pt>
              </c:strCache>
            </c:strRef>
          </c:tx>
          <c:dLbls>
            <c:dLblPos val="bestFit"/>
            <c:showCatName val="1"/>
            <c:showPercent val="1"/>
          </c:dLbls>
          <c:cat>
            <c:strRef>
              <c:f>Sheet1!$A$70:$A$76</c:f>
              <c:strCache>
                <c:ptCount val="7"/>
                <c:pt idx="0">
                  <c:v>Private Car - Driver</c:v>
                </c:pt>
                <c:pt idx="1">
                  <c:v>Private Car - Passenger</c:v>
                </c:pt>
                <c:pt idx="2">
                  <c:v>Walk</c:v>
                </c:pt>
                <c:pt idx="3">
                  <c:v>Bus</c:v>
                </c:pt>
                <c:pt idx="4">
                  <c:v>Rail/Dart/Luas</c:v>
                </c:pt>
                <c:pt idx="5">
                  <c:v>Cycle</c:v>
                </c:pt>
                <c:pt idx="6">
                  <c:v>Van/Lorry &amp; Other</c:v>
                </c:pt>
              </c:strCache>
            </c:strRef>
          </c:cat>
          <c:val>
            <c:numRef>
              <c:f>Sheet1!$D$70:$D$76</c:f>
            </c:numRef>
          </c:val>
        </c:ser>
        <c:ser>
          <c:idx val="5"/>
          <c:order val="3"/>
          <c:tx>
            <c:strRef>
              <c:f>Sheet1!$H$69</c:f>
              <c:strCache>
                <c:ptCount val="1"/>
                <c:pt idx="0">
                  <c:v>Weekly Kms</c:v>
                </c:pt>
              </c:strCache>
            </c:strRef>
          </c:tx>
          <c:dLbls>
            <c:dLblPos val="bestFit"/>
            <c:showCatName val="1"/>
            <c:showPercent val="1"/>
          </c:dLbls>
          <c:cat>
            <c:strRef>
              <c:f>Sheet1!$A$70:$A$76</c:f>
              <c:strCache>
                <c:ptCount val="7"/>
                <c:pt idx="0">
                  <c:v>Private Car - Driver</c:v>
                </c:pt>
                <c:pt idx="1">
                  <c:v>Private Car - Passenger</c:v>
                </c:pt>
                <c:pt idx="2">
                  <c:v>Walk</c:v>
                </c:pt>
                <c:pt idx="3">
                  <c:v>Bus</c:v>
                </c:pt>
                <c:pt idx="4">
                  <c:v>Rail/Dart/Luas</c:v>
                </c:pt>
                <c:pt idx="5">
                  <c:v>Cycle</c:v>
                </c:pt>
                <c:pt idx="6">
                  <c:v>Van/Lorry &amp; Other</c:v>
                </c:pt>
              </c:strCache>
            </c:strRef>
          </c:cat>
          <c:val>
            <c:numRef>
              <c:f>Sheet1!$H$70:$H$76</c:f>
              <c:numCache>
                <c:formatCode>_-* #,##0.00_-;\-* #,##0.00_-;_-* "-"??_-;_-@_-</c:formatCode>
                <c:ptCount val="7"/>
                <c:pt idx="0">
                  <c:v>521350179</c:v>
                </c:pt>
                <c:pt idx="1">
                  <c:v>87819256</c:v>
                </c:pt>
                <c:pt idx="2">
                  <c:v>15112265</c:v>
                </c:pt>
                <c:pt idx="3">
                  <c:v>33241040</c:v>
                </c:pt>
                <c:pt idx="4">
                  <c:v>21265496</c:v>
                </c:pt>
                <c:pt idx="5">
                  <c:v>3360448</c:v>
                </c:pt>
                <c:pt idx="6">
                  <c:v>57215746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25%</a:t>
                    </a:r>
                  </a:p>
                </c:rich>
              </c:tx>
              <c:spPr/>
              <c:dLblPos val="inEnd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3%</a:t>
                    </a:r>
                  </a:p>
                </c:rich>
              </c:tx>
              <c:spPr/>
              <c:dLblPos val="inEnd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23%</a:t>
                    </a:r>
                  </a:p>
                </c:rich>
              </c:tx>
              <c:spPr/>
              <c:dLblPos val="inEnd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9%</a:t>
                    </a:r>
                  </a:p>
                </c:rich>
              </c:tx>
              <c:spPr/>
              <c:dLblPos val="inEnd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10%</a:t>
                    </a:r>
                  </a:p>
                </c:rich>
              </c:tx>
              <c:spPr/>
              <c:dLblPos val="inEnd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17%</a:t>
                    </a:r>
                  </a:p>
                </c:rich>
              </c:tx>
              <c:spPr/>
              <c:dLblPos val="inEnd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9%</a:t>
                    </a:r>
                  </a:p>
                </c:rich>
              </c:tx>
              <c:spPr/>
              <c:dLblPos val="inEnd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IE"/>
                      <a:t>4%</a:t>
                    </a:r>
                  </a:p>
                </c:rich>
              </c:tx>
              <c:spPr/>
              <c:dLblPos val="inEnd"/>
            </c:dLbl>
            <c:dLblPos val="inEnd"/>
            <c:showVal val="1"/>
            <c:showLeaderLines val="1"/>
          </c:dLbls>
          <c:cat>
            <c:strRef>
              <c:f>'[Tables &amp; Graphs for Powerpoints.xls]Sheet1'!$F$40:$F$47</c:f>
              <c:strCache>
                <c:ptCount val="8"/>
                <c:pt idx="0">
                  <c:v>To travel to/from/for Work</c:v>
                </c:pt>
                <c:pt idx="1">
                  <c:v>Education</c:v>
                </c:pt>
                <c:pt idx="2">
                  <c:v>Shopping/Food/Drink</c:v>
                </c:pt>
                <c:pt idx="3">
                  <c:v>Personal Business</c:v>
                </c:pt>
                <c:pt idx="4">
                  <c:v>Other</c:v>
                </c:pt>
                <c:pt idx="5">
                  <c:v>Visit Family/Friends &amp; Social/Entertainment</c:v>
                </c:pt>
                <c:pt idx="6">
                  <c:v>Companion Journey to/from Education</c:v>
                </c:pt>
                <c:pt idx="7">
                  <c:v>Other Companion Journey</c:v>
                </c:pt>
              </c:strCache>
            </c:strRef>
          </c:cat>
          <c:val>
            <c:numRef>
              <c:f>'[Tables &amp; Graphs for Powerpoints.xls]Sheet1'!$G$40:$G$47</c:f>
              <c:numCache>
                <c:formatCode>0</c:formatCode>
                <c:ptCount val="8"/>
                <c:pt idx="0">
                  <c:v>25.16</c:v>
                </c:pt>
                <c:pt idx="1">
                  <c:v>2.92</c:v>
                </c:pt>
                <c:pt idx="2">
                  <c:v>23.29</c:v>
                </c:pt>
                <c:pt idx="3">
                  <c:v>9.17</c:v>
                </c:pt>
                <c:pt idx="4">
                  <c:v>9.56</c:v>
                </c:pt>
                <c:pt idx="5">
                  <c:v>16.97</c:v>
                </c:pt>
                <c:pt idx="6">
                  <c:v>8.93</c:v>
                </c:pt>
                <c:pt idx="7">
                  <c:v>4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023188800056464"/>
          <c:y val="0.16356887864901132"/>
          <c:w val="0.33310159646550896"/>
          <c:h val="0.81406587842114664"/>
        </c:manualLayout>
      </c:layout>
    </c:legend>
    <c:plotVisOnly val="1"/>
    <c:dispBlanksAs val="zero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/>
      <c:pieChart>
        <c:varyColors val="1"/>
        <c:ser>
          <c:idx val="0"/>
          <c:order val="0"/>
          <c:tx>
            <c:strRef>
              <c:f>Sheet1!$B$84</c:f>
              <c:strCache>
                <c:ptCount val="1"/>
                <c:pt idx="0">
                  <c:v>61393886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Sheet1!$A$85:$A$92</c:f>
              <c:strCache>
                <c:ptCount val="8"/>
                <c:pt idx="0">
                  <c:v>Work </c:v>
                </c:pt>
                <c:pt idx="1">
                  <c:v>Education</c:v>
                </c:pt>
                <c:pt idx="2">
                  <c:v>Shopping/Food/Drink</c:v>
                </c:pt>
                <c:pt idx="3">
                  <c:v>Personal Business</c:v>
                </c:pt>
                <c:pt idx="4">
                  <c:v>Visit Family/Friends &amp; Social/Entertainment</c:v>
                </c:pt>
                <c:pt idx="5">
                  <c:v>Companion Journey to Education</c:v>
                </c:pt>
                <c:pt idx="6">
                  <c:v>Other Companion Journey</c:v>
                </c:pt>
                <c:pt idx="7">
                  <c:v>Other </c:v>
                </c:pt>
              </c:strCache>
            </c:strRef>
          </c:cat>
          <c:val>
            <c:numRef>
              <c:f>Sheet1!$B$85:$B$92</c:f>
            </c:numRef>
          </c:val>
        </c:ser>
        <c:ser>
          <c:idx val="1"/>
          <c:order val="1"/>
          <c:tx>
            <c:strRef>
              <c:f>Sheet1!$C$84</c:f>
              <c:strCache>
                <c:ptCount val="1"/>
                <c:pt idx="0">
                  <c:v>4084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Sheet1!$A$85:$A$92</c:f>
              <c:strCache>
                <c:ptCount val="8"/>
                <c:pt idx="0">
                  <c:v>Work </c:v>
                </c:pt>
                <c:pt idx="1">
                  <c:v>Education</c:v>
                </c:pt>
                <c:pt idx="2">
                  <c:v>Shopping/Food/Drink</c:v>
                </c:pt>
                <c:pt idx="3">
                  <c:v>Personal Business</c:v>
                </c:pt>
                <c:pt idx="4">
                  <c:v>Visit Family/Friends &amp; Social/Entertainment</c:v>
                </c:pt>
                <c:pt idx="5">
                  <c:v>Companion Journey to Education</c:v>
                </c:pt>
                <c:pt idx="6">
                  <c:v>Other Companion Journey</c:v>
                </c:pt>
                <c:pt idx="7">
                  <c:v>Other </c:v>
                </c:pt>
              </c:strCache>
            </c:strRef>
          </c:cat>
          <c:val>
            <c:numRef>
              <c:f>Sheet1!$C$85:$C$92</c:f>
            </c:numRef>
          </c:val>
        </c:ser>
        <c:ser>
          <c:idx val="2"/>
          <c:order val="2"/>
          <c:tx>
            <c:strRef>
              <c:f>Sheet1!$D$84</c:f>
              <c:strCache>
                <c:ptCount val="1"/>
                <c:pt idx="0">
                  <c:v>30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Sheet1!$A$85:$A$92</c:f>
              <c:strCache>
                <c:ptCount val="8"/>
                <c:pt idx="0">
                  <c:v>Work </c:v>
                </c:pt>
                <c:pt idx="1">
                  <c:v>Education</c:v>
                </c:pt>
                <c:pt idx="2">
                  <c:v>Shopping/Food/Drink</c:v>
                </c:pt>
                <c:pt idx="3">
                  <c:v>Personal Business</c:v>
                </c:pt>
                <c:pt idx="4">
                  <c:v>Visit Family/Friends &amp; Social/Entertainment</c:v>
                </c:pt>
                <c:pt idx="5">
                  <c:v>Companion Journey to Education</c:v>
                </c:pt>
                <c:pt idx="6">
                  <c:v>Other Companion Journey</c:v>
                </c:pt>
                <c:pt idx="7">
                  <c:v>Other </c:v>
                </c:pt>
              </c:strCache>
            </c:strRef>
          </c:cat>
          <c:val>
            <c:numRef>
              <c:f>Sheet1!$D$85:$D$92</c:f>
            </c:numRef>
          </c:val>
        </c:ser>
        <c:ser>
          <c:idx val="6"/>
          <c:order val="3"/>
          <c:tx>
            <c:strRef>
              <c:f>Sheet1!$H$84</c:f>
              <c:strCache>
                <c:ptCount val="1"/>
                <c:pt idx="0">
                  <c:v>Weekly Kms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Sheet1!$A$85:$A$92</c:f>
              <c:strCache>
                <c:ptCount val="8"/>
                <c:pt idx="0">
                  <c:v>Work </c:v>
                </c:pt>
                <c:pt idx="1">
                  <c:v>Education</c:v>
                </c:pt>
                <c:pt idx="2">
                  <c:v>Shopping/Food/Drink</c:v>
                </c:pt>
                <c:pt idx="3">
                  <c:v>Personal Business</c:v>
                </c:pt>
                <c:pt idx="4">
                  <c:v>Visit Family/Friends &amp; Social/Entertainment</c:v>
                </c:pt>
                <c:pt idx="5">
                  <c:v>Companion Journey to Education</c:v>
                </c:pt>
                <c:pt idx="6">
                  <c:v>Other Companion Journey</c:v>
                </c:pt>
                <c:pt idx="7">
                  <c:v>Other </c:v>
                </c:pt>
              </c:strCache>
            </c:strRef>
          </c:cat>
          <c:val>
            <c:numRef>
              <c:f>Sheet1!$H$85:$H$92</c:f>
              <c:numCache>
                <c:formatCode>General</c:formatCode>
                <c:ptCount val="8"/>
                <c:pt idx="0">
                  <c:v>253794163</c:v>
                </c:pt>
                <c:pt idx="1">
                  <c:v>25937030</c:v>
                </c:pt>
                <c:pt idx="2">
                  <c:v>105686315</c:v>
                </c:pt>
                <c:pt idx="3">
                  <c:v>61318544</c:v>
                </c:pt>
                <c:pt idx="4">
                  <c:v>162866004</c:v>
                </c:pt>
                <c:pt idx="5">
                  <c:v>23164190</c:v>
                </c:pt>
                <c:pt idx="6">
                  <c:v>27530748</c:v>
                </c:pt>
                <c:pt idx="7">
                  <c:v>79067436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noFill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32AE21FE-6267-4588-A75E-448A6BE1FB33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CDF6223-8E38-4A30-BEF7-84CFA34F493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A05B34F6-CB85-4BA8-AE3B-26054FDBF2E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1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87F7A319-5017-4B93-AC5C-CA1F7AC9D74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7A319-5017-4B93-AC5C-CA1F7AC9D74A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E" smtClean="0"/>
              <a:t>CSO, Ireland</a:t>
            </a:r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8715436" cy="71438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85992"/>
            <a:ext cx="8715436" cy="4311649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/>
              <a:t>Patrick Foley</a:t>
            </a:r>
            <a:endParaRPr lang="en-US" sz="16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7D07-E0D1-4464-BEA8-80EA2600EAC0}" type="datetimeFigureOut">
              <a:rPr lang="en-US" smtClean="0"/>
              <a:pPr/>
              <a:t>7/13/2011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142852"/>
          <a:ext cx="2571736" cy="1161211"/>
        </p:xfrm>
        <a:graphic>
          <a:graphicData uri="http://schemas.openxmlformats.org/presentationml/2006/ole">
            <p:oleObj spid="_x0000_s1026" name="CorelDRAW" r:id="rId15" imgW="4141440" imgH="187128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 dirty="0"/>
              <a:t>Patrick Foley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80728"/>
            <a:ext cx="8715436" cy="2016224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Pilot National Travel Survey 2009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Summary Findings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1600" dirty="0" smtClean="0"/>
              <a:t>Prepared by </a:t>
            </a:r>
            <a:r>
              <a:rPr lang="en-IE" sz="1600" dirty="0" err="1" smtClean="0"/>
              <a:t>Mairead</a:t>
            </a:r>
            <a:r>
              <a:rPr lang="en-IE" sz="1600" dirty="0" smtClean="0"/>
              <a:t> Griffin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64" y="620688"/>
            <a:ext cx="8715436" cy="1296144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Percentage distribution of weekly kilometres by why people travel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772816"/>
          <a:ext cx="8715375" cy="482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1224136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Distance travelled and travel time by mode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Journeys by car drivers - 14 kilometres/23 minutes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Journeys by car passengers – 18 kilometres/27 minutes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Bus journeys – 14 kilometres/43 minutes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Walk – 2 kilometres/17 minutes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Weekly travel profile by mode of travel for the population 	Q409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3" y="2286000"/>
          <a:ext cx="8715376" cy="377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44"/>
                <a:gridCol w="2178844"/>
                <a:gridCol w="2178844"/>
                <a:gridCol w="2178844"/>
              </a:tblGrid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IE" sz="1800" i="1" dirty="0" smtClean="0"/>
                        <a:t>millions</a:t>
                      </a:r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Mode of </a:t>
                      </a:r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travel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Journeys 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 week </a:t>
                      </a:r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(number)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 distance travelled  </a:t>
                      </a:r>
                      <a:endParaRPr lang="en-IE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kilometres)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Weekly travel time (hours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 Driver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- Passenger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Van/Lorry &amp; 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Walk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Rail/Dart/ Luas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Cycle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All Modes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08720"/>
            <a:ext cx="8715436" cy="1152128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Weekly travel profile by journey purpose for population Q409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2286000"/>
          <a:ext cx="8715376" cy="434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44"/>
                <a:gridCol w="2178844"/>
                <a:gridCol w="2178844"/>
                <a:gridCol w="2178844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i="1" dirty="0" smtClean="0"/>
                        <a:t>millions</a:t>
                      </a:r>
                      <a:endParaRPr lang="en-I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Journey purpose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Journeys 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 </a:t>
                      </a:r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week (number)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Weekly distance travelled </a:t>
                      </a:r>
                      <a:endParaRPr lang="en-IE" sz="14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(kilometres)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Weekly </a:t>
                      </a:r>
                      <a:r>
                        <a:rPr lang="en-IE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travel time (hours</a:t>
                      </a:r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Shopping/ Food/Drink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Personal Business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Visit Family/ Friends &amp; Social/ Entertainment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Companion Journey to 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 Companion Journeys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Purposes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715436" cy="1080120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Urban/rural differences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sz="3000" dirty="0" smtClean="0"/>
              <a:t>Rural respondents made fewer journeys but travelled further than urban respondents </a:t>
            </a:r>
          </a:p>
          <a:p>
            <a:pPr>
              <a:buNone/>
            </a:pPr>
            <a:r>
              <a:rPr lang="en-IE" sz="2800" dirty="0" smtClean="0"/>
              <a:t>	    Journeys per week: 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Rural = 16 journeys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Urban = 18 journeys</a:t>
            </a:r>
          </a:p>
          <a:p>
            <a:pPr lvl="2">
              <a:buNone/>
            </a:pPr>
            <a:endParaRPr lang="en-IE" sz="2800" dirty="0" smtClean="0"/>
          </a:p>
          <a:p>
            <a:pPr lvl="2">
              <a:buNone/>
            </a:pPr>
            <a:r>
              <a:rPr lang="en-IE" sz="2800" dirty="0" smtClean="0"/>
              <a:t>Average journey distance: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Rural = 18 kilometres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Urban = 10 kilometres</a:t>
            </a:r>
          </a:p>
          <a:p>
            <a:pPr lvl="2">
              <a:buNone/>
            </a:pPr>
            <a:endParaRPr lang="en-IE" dirty="0" smtClean="0"/>
          </a:p>
          <a:p>
            <a:pPr lvl="2">
              <a:buNone/>
            </a:pPr>
            <a:r>
              <a:rPr lang="en-IE" sz="2800" dirty="0" smtClean="0"/>
              <a:t>No significant difference in average journey duration</a:t>
            </a:r>
            <a:r>
              <a:rPr lang="en-IE" sz="3000" dirty="0" smtClean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Rural = 24 minutes</a:t>
            </a:r>
          </a:p>
          <a:p>
            <a:pPr lvl="2">
              <a:buFont typeface="Wingdings" pitchFamily="2" charset="2"/>
              <a:buChar char="Ø"/>
            </a:pPr>
            <a:r>
              <a:rPr lang="en-IE" dirty="0" smtClean="0"/>
              <a:t>Urban = 23 minutes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1008112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Gender differences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00808"/>
            <a:ext cx="8715436" cy="489683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No difference in number of journeys</a:t>
            </a:r>
          </a:p>
          <a:p>
            <a:r>
              <a:rPr lang="en-IE" dirty="0" smtClean="0"/>
              <a:t>Male journeys 36% longer at 15 kilometres compared to 11 kilometres for females</a:t>
            </a:r>
          </a:p>
          <a:p>
            <a:r>
              <a:rPr lang="en-IE" dirty="0" smtClean="0"/>
              <a:t>Males travelled 71 kilometres more per week than females (257 kilometres for males compared </a:t>
            </a:r>
            <a:r>
              <a:rPr lang="en-IE" smtClean="0"/>
              <a:t>to </a:t>
            </a:r>
            <a:r>
              <a:rPr lang="en-IE" smtClean="0"/>
              <a:t>186 </a:t>
            </a:r>
            <a:r>
              <a:rPr lang="en-IE" dirty="0" smtClean="0"/>
              <a:t>kilometres for females)</a:t>
            </a:r>
          </a:p>
          <a:p>
            <a:r>
              <a:rPr lang="en-IE" dirty="0" smtClean="0"/>
              <a:t>12% of female journeys were made as car passengers compared to 5% for males</a:t>
            </a:r>
          </a:p>
          <a:p>
            <a:r>
              <a:rPr lang="en-IE" dirty="0" smtClean="0"/>
              <a:t>26% of female journeys were less than 2 kilometres compared to 19% for males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08720"/>
            <a:ext cx="8715436" cy="1377272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Regional differences (Dublin and outside Dublin)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60848"/>
            <a:ext cx="8715436" cy="4536793"/>
          </a:xfrm>
        </p:spPr>
        <p:txBody>
          <a:bodyPr>
            <a:normAutofit fontScale="92500"/>
          </a:bodyPr>
          <a:lstStyle/>
          <a:p>
            <a:r>
              <a:rPr lang="en-IE" dirty="0" smtClean="0"/>
              <a:t>Journeys made by Dublin respondents were just 60% of the length of journeys made by respondents from outside the Dublin region (9 and 15 kilometres respectively)</a:t>
            </a:r>
          </a:p>
          <a:p>
            <a:endParaRPr lang="en-IE" dirty="0" smtClean="0"/>
          </a:p>
          <a:p>
            <a:r>
              <a:rPr lang="en-IE" dirty="0" smtClean="0"/>
              <a:t>Despite travelling much further, the average duration of journeys made by respondents from outside the Dublin region was 23 minutes compared to 25 minutes for Dublin respondents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92696"/>
            <a:ext cx="8715436" cy="1152128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Regional differences (Contd.)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16832"/>
            <a:ext cx="8715436" cy="4680809"/>
          </a:xfrm>
        </p:spPr>
        <p:txBody>
          <a:bodyPr>
            <a:normAutofit fontScale="85000" lnSpcReduction="20000"/>
          </a:bodyPr>
          <a:lstStyle/>
          <a:p>
            <a:r>
              <a:rPr lang="en-IE" sz="3600" dirty="0" smtClean="0"/>
              <a:t>Mode Share</a:t>
            </a:r>
          </a:p>
          <a:p>
            <a:pPr>
              <a:buNone/>
            </a:pPr>
            <a:r>
              <a:rPr lang="en-IE" dirty="0" smtClean="0"/>
              <a:t>   	Car – Driver: 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	Dublin 			54%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	Others			68%</a:t>
            </a:r>
          </a:p>
          <a:p>
            <a:pPr lvl="1"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Walk: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Dublin 				21%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	Others 			15%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Bus: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Dublin 				9%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	Others 			2%</a:t>
            </a:r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1008112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Availability of public transport 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00808"/>
            <a:ext cx="8715436" cy="4896833"/>
          </a:xfrm>
        </p:spPr>
        <p:txBody>
          <a:bodyPr>
            <a:normAutofit fontScale="85000" lnSpcReduction="20000"/>
          </a:bodyPr>
          <a:lstStyle/>
          <a:p>
            <a:r>
              <a:rPr lang="en-IE" sz="2800" dirty="0" smtClean="0"/>
              <a:t>77% of households reported access to a local public transport service</a:t>
            </a:r>
          </a:p>
          <a:p>
            <a:r>
              <a:rPr lang="en-IE" sz="2800" dirty="0" smtClean="0"/>
              <a:t>Local bus service: 71% of households</a:t>
            </a:r>
          </a:p>
          <a:p>
            <a:r>
              <a:rPr lang="en-IE" sz="2800" dirty="0" smtClean="0"/>
              <a:t>Local mainline train: 30%</a:t>
            </a:r>
          </a:p>
          <a:p>
            <a:r>
              <a:rPr lang="en-IE" sz="2800" dirty="0" smtClean="0"/>
              <a:t>Local Dart/</a:t>
            </a:r>
            <a:r>
              <a:rPr lang="en-IE" sz="2800" dirty="0" err="1" smtClean="0"/>
              <a:t>Luas</a:t>
            </a:r>
            <a:r>
              <a:rPr lang="en-IE" sz="2800" dirty="0" smtClean="0"/>
              <a:t>: 12%</a:t>
            </a:r>
          </a:p>
          <a:p>
            <a:pPr>
              <a:buNone/>
            </a:pPr>
            <a:endParaRPr lang="en-IE" sz="2800" dirty="0" smtClean="0"/>
          </a:p>
          <a:p>
            <a:pPr>
              <a:buNone/>
            </a:pPr>
            <a:r>
              <a:rPr lang="en-IE" sz="2800" dirty="0" smtClean="0"/>
              <a:t>Urban/Rural and regional divide in access to local public transport</a:t>
            </a:r>
          </a:p>
          <a:p>
            <a:pPr>
              <a:buNone/>
            </a:pPr>
            <a:endParaRPr lang="en-IE" sz="2800" dirty="0" smtClean="0"/>
          </a:p>
          <a:p>
            <a:pPr lvl="1"/>
            <a:r>
              <a:rPr lang="en-IE" sz="2400" dirty="0" smtClean="0"/>
              <a:t>Urban = 			95%</a:t>
            </a:r>
          </a:p>
          <a:p>
            <a:pPr lvl="1"/>
            <a:r>
              <a:rPr lang="en-IE" sz="2400" dirty="0" smtClean="0"/>
              <a:t>Rural = 			51%</a:t>
            </a:r>
          </a:p>
          <a:p>
            <a:pPr lvl="1">
              <a:buNone/>
            </a:pPr>
            <a:endParaRPr lang="en-IE" sz="2400" dirty="0" smtClean="0"/>
          </a:p>
          <a:p>
            <a:pPr lvl="1"/>
            <a:r>
              <a:rPr lang="en-IE" sz="2400" dirty="0" smtClean="0"/>
              <a:t>Dublin =			98%</a:t>
            </a:r>
          </a:p>
          <a:p>
            <a:pPr lvl="1"/>
            <a:r>
              <a:rPr lang="en-IE" sz="2400" dirty="0" smtClean="0"/>
              <a:t>Outside Dublin = 		69%	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5436" cy="792088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Public transport usage 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22% of respondents </a:t>
            </a:r>
            <a:r>
              <a:rPr lang="en-IE" sz="2800" i="1" dirty="0" smtClean="0"/>
              <a:t>with local public transport </a:t>
            </a:r>
            <a:r>
              <a:rPr lang="en-IE" sz="2800" dirty="0" smtClean="0"/>
              <a:t>use it at least weekly</a:t>
            </a:r>
          </a:p>
          <a:p>
            <a:pPr>
              <a:buNone/>
            </a:pPr>
            <a:endParaRPr lang="en-IE" sz="2800" dirty="0" smtClean="0"/>
          </a:p>
          <a:p>
            <a:pPr lvl="1">
              <a:buFont typeface="Wingdings" pitchFamily="2" charset="2"/>
              <a:buChar char="Ø"/>
            </a:pPr>
            <a:r>
              <a:rPr lang="en-IE" sz="2400" dirty="0" smtClean="0"/>
              <a:t>Urban = 		27%</a:t>
            </a:r>
          </a:p>
          <a:p>
            <a:pPr lvl="1">
              <a:buFont typeface="Wingdings" pitchFamily="2" charset="2"/>
              <a:buChar char="Ø"/>
            </a:pPr>
            <a:r>
              <a:rPr lang="en-IE" sz="2400" dirty="0" smtClean="0"/>
              <a:t>Rural = 	</a:t>
            </a:r>
            <a:r>
              <a:rPr lang="en-IE" sz="2400" smtClean="0"/>
              <a:t>		7</a:t>
            </a:r>
            <a:r>
              <a:rPr lang="en-IE" sz="2400" dirty="0" smtClean="0"/>
              <a:t>%</a:t>
            </a:r>
          </a:p>
          <a:p>
            <a:endParaRPr lang="en-IE" sz="2800" dirty="0" smtClean="0"/>
          </a:p>
          <a:p>
            <a:pPr lvl="1">
              <a:buFont typeface="Wingdings" pitchFamily="2" charset="2"/>
              <a:buChar char="Ø"/>
            </a:pPr>
            <a:r>
              <a:rPr lang="en-IE" sz="2400" dirty="0" smtClean="0"/>
              <a:t>Dublin = 		40%</a:t>
            </a:r>
          </a:p>
          <a:p>
            <a:pPr lvl="1">
              <a:buFont typeface="Wingdings" pitchFamily="2" charset="2"/>
              <a:buChar char="Ø"/>
            </a:pPr>
            <a:r>
              <a:rPr lang="en-IE" sz="2400" dirty="0" smtClean="0"/>
              <a:t>Outside Dublin = 	12%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08720"/>
            <a:ext cx="8715436" cy="936104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608801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Aim of survey was to collect data on the following:</a:t>
            </a:r>
          </a:p>
          <a:p>
            <a:pPr lvl="1"/>
            <a:r>
              <a:rPr lang="en-IE" dirty="0" smtClean="0"/>
              <a:t>Number of journeys</a:t>
            </a:r>
          </a:p>
          <a:p>
            <a:pPr lvl="1"/>
            <a:r>
              <a:rPr lang="en-IE" dirty="0" smtClean="0"/>
              <a:t>Reasons for making journeys</a:t>
            </a:r>
          </a:p>
          <a:p>
            <a:pPr lvl="1"/>
            <a:r>
              <a:rPr lang="en-IE" dirty="0" smtClean="0"/>
              <a:t>Mode(s) of transport used</a:t>
            </a:r>
          </a:p>
          <a:p>
            <a:pPr lvl="1"/>
            <a:r>
              <a:rPr lang="en-IE" dirty="0" smtClean="0"/>
              <a:t>Duration and distance travelled</a:t>
            </a:r>
          </a:p>
          <a:p>
            <a:pPr lvl="1"/>
            <a:r>
              <a:rPr lang="en-IE" dirty="0" smtClean="0"/>
              <a:t>Time journey commenced and ended</a:t>
            </a:r>
          </a:p>
          <a:p>
            <a:pPr lvl="1"/>
            <a:r>
              <a:rPr lang="en-IE" dirty="0" smtClean="0"/>
              <a:t>Supplementary information</a:t>
            </a:r>
          </a:p>
          <a:p>
            <a:r>
              <a:rPr lang="en-IE" dirty="0" smtClean="0"/>
              <a:t>Survey conducted during the period October 2009 – January 2010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92696"/>
            <a:ext cx="8715436" cy="864096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Interpreting the data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56792"/>
            <a:ext cx="8715436" cy="5040849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Sample: persons aged 18 plus </a:t>
            </a:r>
          </a:p>
          <a:p>
            <a:r>
              <a:rPr lang="en-IE" dirty="0" smtClean="0"/>
              <a:t>Covers travel within the Island of Ireland only</a:t>
            </a:r>
          </a:p>
          <a:p>
            <a:r>
              <a:rPr lang="en-IE" dirty="0" smtClean="0"/>
              <a:t>Only journeys made by residents of the State were included</a:t>
            </a:r>
          </a:p>
          <a:p>
            <a:r>
              <a:rPr lang="en-IE" dirty="0" smtClean="0"/>
              <a:t>Excludes certain journeys e.g. those made by professional drivers</a:t>
            </a:r>
          </a:p>
          <a:p>
            <a:r>
              <a:rPr lang="en-IE" dirty="0" smtClean="0"/>
              <a:t>Data collected for a particular quarter – may not be representative of the year as a whole</a:t>
            </a:r>
          </a:p>
          <a:p>
            <a:r>
              <a:rPr lang="en-IE" dirty="0" smtClean="0"/>
              <a:t>Caution re definitions especially ‘work’/’work related’</a:t>
            </a:r>
          </a:p>
          <a:p>
            <a:r>
              <a:rPr lang="en-IE" dirty="0" smtClean="0"/>
              <a:t>Pilot survey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E" dirty="0" smtClean="0"/>
              <a:t>Any questions?</a:t>
            </a: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Thank you!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1008112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Survey design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NTS designed as a module to the Quarterly National Household Survey (QNHS)</a:t>
            </a:r>
          </a:p>
          <a:p>
            <a:r>
              <a:rPr lang="en-IE" dirty="0" smtClean="0"/>
              <a:t>Surveyed individuals aged 18 or over</a:t>
            </a:r>
          </a:p>
          <a:p>
            <a:r>
              <a:rPr lang="en-IE" dirty="0" smtClean="0"/>
              <a:t>Each participant assigned a ‘travel reference period’</a:t>
            </a:r>
          </a:p>
          <a:p>
            <a:r>
              <a:rPr lang="en-IE" dirty="0" smtClean="0"/>
              <a:t>Participants issued with a travel diary</a:t>
            </a:r>
          </a:p>
          <a:p>
            <a:r>
              <a:rPr lang="en-IE" dirty="0" smtClean="0"/>
              <a:t>If no travel diary completed, details on travel for the 24 hour period ending the day of the interview were collected instead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92696"/>
            <a:ext cx="8715436" cy="1296144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Average journey profile and travel patterns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608801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Respondents made an average of 2.4 journeys a day</a:t>
            </a:r>
          </a:p>
          <a:p>
            <a:r>
              <a:rPr lang="en-IE" dirty="0" smtClean="0"/>
              <a:t>The average journey took 24 minutes to complete</a:t>
            </a:r>
          </a:p>
          <a:p>
            <a:r>
              <a:rPr lang="en-IE" dirty="0" smtClean="0"/>
              <a:t>Average distance travelled per journey was 13 kilometres</a:t>
            </a:r>
          </a:p>
          <a:p>
            <a:r>
              <a:rPr lang="en-IE" dirty="0" smtClean="0"/>
              <a:t>Respondents made 17 journeys and spent 403 minutes (6 hours and 43 minutes) travelling 221 kilometres per week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715436" cy="1080120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Journeys – some basic findings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16832"/>
            <a:ext cx="8715436" cy="4680809"/>
          </a:xfrm>
        </p:spPr>
        <p:txBody>
          <a:bodyPr/>
          <a:lstStyle/>
          <a:p>
            <a:r>
              <a:rPr lang="en-IE" dirty="0" smtClean="0"/>
              <a:t>70% of all journeys take less than 30 minutes to complete (39% less than 15 minutes)</a:t>
            </a:r>
          </a:p>
          <a:p>
            <a:r>
              <a:rPr lang="en-IE" dirty="0" smtClean="0"/>
              <a:t>Just 8% of journeys </a:t>
            </a:r>
            <a:r>
              <a:rPr lang="en-IE" dirty="0" smtClean="0">
                <a:latin typeface="Times New Roman"/>
                <a:cs typeface="Times New Roman"/>
              </a:rPr>
              <a:t>≥ 60 minutes</a:t>
            </a:r>
          </a:p>
          <a:p>
            <a:r>
              <a:rPr lang="en-IE" dirty="0" smtClean="0">
                <a:latin typeface="Times New Roman"/>
                <a:cs typeface="Times New Roman"/>
              </a:rPr>
              <a:t>41% of journeys are &lt; 4 kilometres</a:t>
            </a:r>
          </a:p>
          <a:p>
            <a:r>
              <a:rPr lang="en-IE" dirty="0" smtClean="0">
                <a:latin typeface="Times New Roman"/>
                <a:cs typeface="Times New Roman"/>
              </a:rPr>
              <a:t>41% of journeys are &gt; 8 kilometres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36712"/>
            <a:ext cx="8715436" cy="864096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How people travel (Main mode of travel)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313" y="1844824"/>
          <a:ext cx="8715375" cy="475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715436" cy="1152128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Mode of travel by vehicle ownership/regular usage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2286000"/>
          <a:ext cx="871537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/>
                <a:gridCol w="2905125"/>
                <a:gridCol w="2905125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IE" b="0" i="1" dirty="0" smtClean="0"/>
                        <a:t>percentage</a:t>
                      </a:r>
                      <a:endParaRPr lang="en-IE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u="sng" dirty="0" smtClean="0"/>
                        <a:t>Vehicle Owner/Regular User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Private Car - Driver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Private Car - Passenger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Walk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Rail/Dart/</a:t>
                      </a:r>
                      <a:r>
                        <a:rPr lang="en-IE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Luas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Cycle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Van/Lorry &amp; Other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Modes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08720"/>
            <a:ext cx="8715436" cy="1080120"/>
          </a:xfrm>
        </p:spPr>
        <p:txBody>
          <a:bodyPr>
            <a:no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Percentage distribution of weekly kilometres by mode of travel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2060848"/>
          <a:ext cx="8715375" cy="453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92696"/>
            <a:ext cx="8715436" cy="1080120"/>
          </a:xfrm>
        </p:spPr>
        <p:txBody>
          <a:bodyPr>
            <a:normAutofit/>
          </a:bodyPr>
          <a:lstStyle/>
          <a:p>
            <a:pPr algn="ctr"/>
            <a:r>
              <a:rPr lang="en-IE" sz="39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Why People Travel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916832"/>
          <a:ext cx="8715375" cy="468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O ADC Semin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810</Words>
  <Application>Microsoft Office PowerPoint</Application>
  <PresentationFormat>On-screen Show (4:3)</PresentationFormat>
  <Paragraphs>235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Default Design</vt:lpstr>
      <vt:lpstr>CSO ADC Seminar</vt:lpstr>
      <vt:lpstr>1_Default Design</vt:lpstr>
      <vt:lpstr>CorelDRAW</vt:lpstr>
      <vt:lpstr>Pilot National Travel Survey 2009</vt:lpstr>
      <vt:lpstr>Introduction</vt:lpstr>
      <vt:lpstr>Survey design</vt:lpstr>
      <vt:lpstr>Average journey profile and travel patterns</vt:lpstr>
      <vt:lpstr>Journeys – some basic findings</vt:lpstr>
      <vt:lpstr>How people travel (Main mode of travel)</vt:lpstr>
      <vt:lpstr>Mode of travel by vehicle ownership/regular usage</vt:lpstr>
      <vt:lpstr>Percentage distribution of weekly kilometres by mode of travel</vt:lpstr>
      <vt:lpstr>Why People Travel</vt:lpstr>
      <vt:lpstr>Percentage distribution of weekly kilometres by why people travel</vt:lpstr>
      <vt:lpstr>Distance travelled and travel time by mode</vt:lpstr>
      <vt:lpstr>Weekly travel profile by mode of travel for the population  Q409</vt:lpstr>
      <vt:lpstr>Weekly travel profile by journey purpose for population Q409</vt:lpstr>
      <vt:lpstr>Urban/rural differences</vt:lpstr>
      <vt:lpstr>Gender differences</vt:lpstr>
      <vt:lpstr>Regional differences (Dublin and outside Dublin)</vt:lpstr>
      <vt:lpstr>Regional differences (Contd.)</vt:lpstr>
      <vt:lpstr>Availability of public transport </vt:lpstr>
      <vt:lpstr>Public transport usage </vt:lpstr>
      <vt:lpstr>Interpreting the data</vt:lpstr>
      <vt:lpstr>Slide 21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Data Seminar       - an added dimension to official statistics</dc:title>
  <dc:creator>dunnejo</dc:creator>
  <cp:lastModifiedBy>griffinm</cp:lastModifiedBy>
  <cp:revision>268</cp:revision>
  <dcterms:created xsi:type="dcterms:W3CDTF">2010-01-14T14:07:28Z</dcterms:created>
  <dcterms:modified xsi:type="dcterms:W3CDTF">2011-07-13T08:26:14Z</dcterms:modified>
</cp:coreProperties>
</file>