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Default Extension="emf" ContentType="image/x-emf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25"/>
  </p:notesMasterIdLst>
  <p:handoutMasterIdLst>
    <p:handoutMasterId r:id="rId26"/>
  </p:handout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</p:sldIdLst>
  <p:sldSz cx="9144000" cy="6858000" type="screen4x3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976" autoAdjust="0"/>
  </p:normalViewPr>
  <p:slideViewPr>
    <p:cSldViewPr>
      <p:cViewPr varScale="1">
        <p:scale>
          <a:sx n="61" d="100"/>
          <a:sy n="61" d="100"/>
        </p:scale>
        <p:origin x="-7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Cbfile01\ServRegTourTran\Transport\Users%20Public\National%20Travel%20Survey\2009%20NTS%20Publication\Documents%20for%20Typesetting\NTS%20graphs%20for%20Printing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Cbfile01\ServRegTourTran\Transport\Users%20Public\National%20Travel%20Survey\Conference%20Papers\TranSG%20Meeting%20July%202011\Summary%20Paper%20Estimates%20for%20TranSG%20Meeting%202%20July%202011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Cbfile01\ServRegTourTran\Transport\Users%20Public\National%20Travel%20Survey\Conference%20Papers\TranSG%20Meeting%20July%202011\Tables%20&amp;%20Graphs%20for%20Powerpoints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Cbfile01\ServRegTourTran\Transport\Users%20Public\National%20Travel%20Survey\Conference%20Papers\TranSG%20Meeting%20July%202011\Summary%20Paper%20Estimates%20for%20TranSG%20Meeting%202%20July%202011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E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IE" dirty="0"/>
              <a:t>Figure 2: Percentage Distribution of Journeys by Mode of Travel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5857429279673413"/>
          <c:y val="9.6786032055498586E-2"/>
          <c:w val="0.44736232623699851"/>
          <c:h val="0.8134430175412396"/>
        </c:manualLayout>
      </c:layout>
      <c:pieChart>
        <c:varyColors val="1"/>
        <c:ser>
          <c:idx val="0"/>
          <c:order val="0"/>
          <c:tx>
            <c:strRef>
              <c:f>'Fig 2'!#REF!</c:f>
              <c:strCache>
                <c:ptCount val="1"/>
                <c:pt idx="0">
                  <c:v>#REF!</c:v>
                </c:pt>
              </c:strCache>
            </c:strRef>
          </c:tx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dLblPos val="bestFit"/>
            <c:showVal val="1"/>
            <c:showLeaderLines val="1"/>
          </c:dLbls>
          <c:cat>
            <c:strRef>
              <c:f>'Fig 2'!$G$20:$G$26</c:f>
              <c:strCache>
                <c:ptCount val="7"/>
                <c:pt idx="0">
                  <c:v>Private Car - Driver</c:v>
                </c:pt>
                <c:pt idx="1">
                  <c:v>Private Car - Passenger</c:v>
                </c:pt>
                <c:pt idx="2">
                  <c:v>Van/Lorry and Other</c:v>
                </c:pt>
                <c:pt idx="3">
                  <c:v>Walk</c:v>
                </c:pt>
                <c:pt idx="4">
                  <c:v>Bus</c:v>
                </c:pt>
                <c:pt idx="5">
                  <c:v>Rail/Dart/Luas</c:v>
                </c:pt>
                <c:pt idx="6">
                  <c:v>Cycle</c:v>
                </c:pt>
              </c:strCache>
            </c:strRef>
          </c:cat>
          <c:val>
            <c:numRef>
              <c:f>'Fig 2'!$H$20:$H$26</c:f>
              <c:numCache>
                <c:formatCode>0%</c:formatCode>
                <c:ptCount val="7"/>
                <c:pt idx="0">
                  <c:v>0.64000000000000112</c:v>
                </c:pt>
                <c:pt idx="1">
                  <c:v>9.0000000000000066E-2</c:v>
                </c:pt>
                <c:pt idx="2">
                  <c:v>4.0000000000000049E-2</c:v>
                </c:pt>
                <c:pt idx="3">
                  <c:v>0.16000000000000014</c:v>
                </c:pt>
                <c:pt idx="4">
                  <c:v>4.0000000000000049E-2</c:v>
                </c:pt>
                <c:pt idx="5">
                  <c:v>1.0000000000000012E-2</c:v>
                </c:pt>
                <c:pt idx="6">
                  <c:v>1.0000000000000012E-2</c:v>
                </c:pt>
              </c:numCache>
            </c:numRef>
          </c:val>
        </c:ser>
        <c:dLbls>
          <c:showVal val="1"/>
        </c:dLbls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5259028385340765"/>
          <c:y val="0.21268004179442068"/>
          <c:w val="0.23815045688733402"/>
          <c:h val="0.43854711141032304"/>
        </c:manualLayout>
      </c:layout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+mn-lt"/>
              <a:ea typeface="Arial"/>
              <a:cs typeface="Arial"/>
            </a:defRPr>
          </a:pPr>
          <a:endParaRPr lang="en-US"/>
        </a:p>
      </c:txPr>
    </c:legend>
    <c:plotVisOnly val="1"/>
    <c:dispBlanksAs val="zero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E"/>
  <c:chart>
    <c:autoTitleDeleted val="1"/>
    <c:plotArea>
      <c:layout/>
      <c:pieChart>
        <c:varyColors val="1"/>
        <c:ser>
          <c:idx val="0"/>
          <c:order val="0"/>
          <c:tx>
            <c:strRef>
              <c:f>Sheet1!$B$69</c:f>
              <c:strCache>
                <c:ptCount val="1"/>
                <c:pt idx="0">
                  <c:v>117966793</c:v>
                </c:pt>
              </c:strCache>
            </c:strRef>
          </c:tx>
          <c:dLbls>
            <c:dLblPos val="bestFit"/>
            <c:showCatName val="1"/>
            <c:showPercent val="1"/>
          </c:dLbls>
          <c:cat>
            <c:strRef>
              <c:f>Sheet1!$A$70:$A$76</c:f>
              <c:strCache>
                <c:ptCount val="7"/>
                <c:pt idx="0">
                  <c:v>Private Car - Driver</c:v>
                </c:pt>
                <c:pt idx="1">
                  <c:v>Private Car - Passenger</c:v>
                </c:pt>
                <c:pt idx="2">
                  <c:v>Walk</c:v>
                </c:pt>
                <c:pt idx="3">
                  <c:v>Bus</c:v>
                </c:pt>
                <c:pt idx="4">
                  <c:v>Rail/Dart/Luas</c:v>
                </c:pt>
                <c:pt idx="5">
                  <c:v>Cycle</c:v>
                </c:pt>
                <c:pt idx="6">
                  <c:v>Van/Lorry &amp; Other</c:v>
                </c:pt>
              </c:strCache>
            </c:strRef>
          </c:cat>
          <c:val>
            <c:numRef>
              <c:f>Sheet1!$B$70:$B$76</c:f>
            </c:numRef>
          </c:val>
        </c:ser>
        <c:ser>
          <c:idx val="1"/>
          <c:order val="1"/>
          <c:tx>
            <c:strRef>
              <c:f>Sheet1!$C$69</c:f>
              <c:strCache>
                <c:ptCount val="1"/>
                <c:pt idx="0">
                  <c:v>11316</c:v>
                </c:pt>
              </c:strCache>
            </c:strRef>
          </c:tx>
          <c:dLbls>
            <c:dLblPos val="bestFit"/>
            <c:showCatName val="1"/>
            <c:showPercent val="1"/>
          </c:dLbls>
          <c:cat>
            <c:strRef>
              <c:f>Sheet1!$A$70:$A$76</c:f>
              <c:strCache>
                <c:ptCount val="7"/>
                <c:pt idx="0">
                  <c:v>Private Car - Driver</c:v>
                </c:pt>
                <c:pt idx="1">
                  <c:v>Private Car - Passenger</c:v>
                </c:pt>
                <c:pt idx="2">
                  <c:v>Walk</c:v>
                </c:pt>
                <c:pt idx="3">
                  <c:v>Bus</c:v>
                </c:pt>
                <c:pt idx="4">
                  <c:v>Rail/Dart/Luas</c:v>
                </c:pt>
                <c:pt idx="5">
                  <c:v>Cycle</c:v>
                </c:pt>
                <c:pt idx="6">
                  <c:v>Van/Lorry &amp; Other</c:v>
                </c:pt>
              </c:strCache>
            </c:strRef>
          </c:cat>
          <c:val>
            <c:numRef>
              <c:f>Sheet1!$C$70:$C$76</c:f>
            </c:numRef>
          </c:val>
        </c:ser>
        <c:ser>
          <c:idx val="2"/>
          <c:order val="2"/>
          <c:tx>
            <c:strRef>
              <c:f>Sheet1!$D$69</c:f>
              <c:strCache>
                <c:ptCount val="1"/>
                <c:pt idx="0">
                  <c:v>23</c:v>
                </c:pt>
              </c:strCache>
            </c:strRef>
          </c:tx>
          <c:dLbls>
            <c:dLblPos val="bestFit"/>
            <c:showCatName val="1"/>
            <c:showPercent val="1"/>
          </c:dLbls>
          <c:cat>
            <c:strRef>
              <c:f>Sheet1!$A$70:$A$76</c:f>
              <c:strCache>
                <c:ptCount val="7"/>
                <c:pt idx="0">
                  <c:v>Private Car - Driver</c:v>
                </c:pt>
                <c:pt idx="1">
                  <c:v>Private Car - Passenger</c:v>
                </c:pt>
                <c:pt idx="2">
                  <c:v>Walk</c:v>
                </c:pt>
                <c:pt idx="3">
                  <c:v>Bus</c:v>
                </c:pt>
                <c:pt idx="4">
                  <c:v>Rail/Dart/Luas</c:v>
                </c:pt>
                <c:pt idx="5">
                  <c:v>Cycle</c:v>
                </c:pt>
                <c:pt idx="6">
                  <c:v>Van/Lorry &amp; Other</c:v>
                </c:pt>
              </c:strCache>
            </c:strRef>
          </c:cat>
          <c:val>
            <c:numRef>
              <c:f>Sheet1!$D$70:$D$76</c:f>
            </c:numRef>
          </c:val>
        </c:ser>
        <c:ser>
          <c:idx val="5"/>
          <c:order val="3"/>
          <c:tx>
            <c:strRef>
              <c:f>Sheet1!$H$69</c:f>
              <c:strCache>
                <c:ptCount val="1"/>
                <c:pt idx="0">
                  <c:v>Weekly Kms</c:v>
                </c:pt>
              </c:strCache>
            </c:strRef>
          </c:tx>
          <c:dLbls>
            <c:dLblPos val="bestFit"/>
            <c:showCatName val="1"/>
            <c:showPercent val="1"/>
          </c:dLbls>
          <c:cat>
            <c:strRef>
              <c:f>Sheet1!$A$70:$A$76</c:f>
              <c:strCache>
                <c:ptCount val="7"/>
                <c:pt idx="0">
                  <c:v>Private Car - Driver</c:v>
                </c:pt>
                <c:pt idx="1">
                  <c:v>Private Car - Passenger</c:v>
                </c:pt>
                <c:pt idx="2">
                  <c:v>Walk</c:v>
                </c:pt>
                <c:pt idx="3">
                  <c:v>Bus</c:v>
                </c:pt>
                <c:pt idx="4">
                  <c:v>Rail/Dart/Luas</c:v>
                </c:pt>
                <c:pt idx="5">
                  <c:v>Cycle</c:v>
                </c:pt>
                <c:pt idx="6">
                  <c:v>Van/Lorry &amp; Other</c:v>
                </c:pt>
              </c:strCache>
            </c:strRef>
          </c:cat>
          <c:val>
            <c:numRef>
              <c:f>Sheet1!$H$70:$H$76</c:f>
              <c:numCache>
                <c:formatCode>_-* #,##0.00_-;\-* #,##0.00_-;_-* "-"??_-;_-@_-</c:formatCode>
                <c:ptCount val="7"/>
                <c:pt idx="0">
                  <c:v>521350179</c:v>
                </c:pt>
                <c:pt idx="1">
                  <c:v>87819256</c:v>
                </c:pt>
                <c:pt idx="2">
                  <c:v>15112265</c:v>
                </c:pt>
                <c:pt idx="3">
                  <c:v>33241040</c:v>
                </c:pt>
                <c:pt idx="4">
                  <c:v>21265496</c:v>
                </c:pt>
                <c:pt idx="5">
                  <c:v>3360448</c:v>
                </c:pt>
                <c:pt idx="6">
                  <c:v>57215746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spPr>
    <a:noFill/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E"/>
  <c:chart>
    <c:autoTitleDeleted val="1"/>
    <c:plotArea>
      <c:layout/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IE"/>
                      <a:t>25%</a:t>
                    </a:r>
                  </a:p>
                </c:rich>
              </c:tx>
              <c:spPr/>
              <c:dLblPos val="inEnd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IE"/>
                      <a:t>3%</a:t>
                    </a:r>
                  </a:p>
                </c:rich>
              </c:tx>
              <c:spPr/>
              <c:dLblPos val="inEnd"/>
            </c:dLbl>
            <c:dLbl>
              <c:idx val="2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IE"/>
                      <a:t>23%</a:t>
                    </a:r>
                  </a:p>
                </c:rich>
              </c:tx>
              <c:spPr/>
              <c:dLblPos val="inEnd"/>
            </c:dLbl>
            <c:dLbl>
              <c:idx val="3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IE"/>
                      <a:t>9%</a:t>
                    </a:r>
                  </a:p>
                </c:rich>
              </c:tx>
              <c:spPr/>
              <c:dLblPos val="inEnd"/>
            </c:dLbl>
            <c:dLbl>
              <c:idx val="4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IE"/>
                      <a:t>10%</a:t>
                    </a:r>
                  </a:p>
                </c:rich>
              </c:tx>
              <c:spPr/>
              <c:dLblPos val="inEnd"/>
            </c:dLbl>
            <c:dLbl>
              <c:idx val="5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IE"/>
                      <a:t>17%</a:t>
                    </a:r>
                  </a:p>
                </c:rich>
              </c:tx>
              <c:spPr/>
              <c:dLblPos val="inEnd"/>
            </c:dLbl>
            <c:dLbl>
              <c:idx val="6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IE"/>
                      <a:t>9%</a:t>
                    </a:r>
                  </a:p>
                </c:rich>
              </c:tx>
              <c:spPr/>
              <c:dLblPos val="inEnd"/>
            </c:dLbl>
            <c:dLbl>
              <c:idx val="7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IE"/>
                      <a:t>4%</a:t>
                    </a:r>
                  </a:p>
                </c:rich>
              </c:tx>
              <c:spPr/>
              <c:dLblPos val="inEnd"/>
            </c:dLbl>
            <c:dLblPos val="inEnd"/>
            <c:showVal val="1"/>
            <c:showLeaderLines val="1"/>
          </c:dLbls>
          <c:cat>
            <c:strRef>
              <c:f>'[Tables &amp; Graphs for Powerpoints.xls]Sheet1'!$F$40:$F$47</c:f>
              <c:strCache>
                <c:ptCount val="8"/>
                <c:pt idx="0">
                  <c:v>To travel to/from/for Work</c:v>
                </c:pt>
                <c:pt idx="1">
                  <c:v>Education</c:v>
                </c:pt>
                <c:pt idx="2">
                  <c:v>Shopping/Food/Drink</c:v>
                </c:pt>
                <c:pt idx="3">
                  <c:v>Personal Business</c:v>
                </c:pt>
                <c:pt idx="4">
                  <c:v>Other</c:v>
                </c:pt>
                <c:pt idx="5">
                  <c:v>Visit Family/Friends &amp; Social/Entertainment</c:v>
                </c:pt>
                <c:pt idx="6">
                  <c:v>Companion Journey to/from Education</c:v>
                </c:pt>
                <c:pt idx="7">
                  <c:v>Other Companion Journey</c:v>
                </c:pt>
              </c:strCache>
            </c:strRef>
          </c:cat>
          <c:val>
            <c:numRef>
              <c:f>'[Tables &amp; Graphs for Powerpoints.xls]Sheet1'!$G$40:$G$47</c:f>
              <c:numCache>
                <c:formatCode>0</c:formatCode>
                <c:ptCount val="8"/>
                <c:pt idx="0">
                  <c:v>25.16</c:v>
                </c:pt>
                <c:pt idx="1">
                  <c:v>2.92</c:v>
                </c:pt>
                <c:pt idx="2">
                  <c:v>23.29</c:v>
                </c:pt>
                <c:pt idx="3">
                  <c:v>9.17</c:v>
                </c:pt>
                <c:pt idx="4">
                  <c:v>9.56</c:v>
                </c:pt>
                <c:pt idx="5">
                  <c:v>16.97</c:v>
                </c:pt>
                <c:pt idx="6">
                  <c:v>8.93</c:v>
                </c:pt>
                <c:pt idx="7">
                  <c:v>4</c:v>
                </c:pt>
              </c:numCache>
            </c:numRef>
          </c:val>
        </c:ser>
        <c:dLbls>
          <c:showVal val="1"/>
        </c:dLbls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5023188800056464"/>
          <c:y val="0.16356887864901132"/>
          <c:w val="0.33310159646550896"/>
          <c:h val="0.81406587842114664"/>
        </c:manualLayout>
      </c:layout>
    </c:legend>
    <c:plotVisOnly val="1"/>
    <c:dispBlanksAs val="zero"/>
  </c:chart>
  <c:spPr>
    <a:noFill/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E"/>
  <c:chart>
    <c:autoTitleDeleted val="1"/>
    <c:plotArea>
      <c:layout/>
      <c:pieChart>
        <c:varyColors val="1"/>
        <c:ser>
          <c:idx val="0"/>
          <c:order val="0"/>
          <c:tx>
            <c:strRef>
              <c:f>Sheet1!$B$84</c:f>
              <c:strCache>
                <c:ptCount val="1"/>
                <c:pt idx="0">
                  <c:v>61393886</c:v>
                </c:pt>
              </c:strCache>
            </c:strRef>
          </c:tx>
          <c:dLbls>
            <c:showCatName val="1"/>
            <c:showPercent val="1"/>
          </c:dLbls>
          <c:cat>
            <c:strRef>
              <c:f>Sheet1!$A$85:$A$92</c:f>
              <c:strCache>
                <c:ptCount val="8"/>
                <c:pt idx="0">
                  <c:v>Work </c:v>
                </c:pt>
                <c:pt idx="1">
                  <c:v>Education</c:v>
                </c:pt>
                <c:pt idx="2">
                  <c:v>Shopping/Food/Drink</c:v>
                </c:pt>
                <c:pt idx="3">
                  <c:v>Personal Business</c:v>
                </c:pt>
                <c:pt idx="4">
                  <c:v>Visit Family/Friends &amp; Social/Entertainment</c:v>
                </c:pt>
                <c:pt idx="5">
                  <c:v>Companion Journey to Education</c:v>
                </c:pt>
                <c:pt idx="6">
                  <c:v>Other Companion Journey</c:v>
                </c:pt>
                <c:pt idx="7">
                  <c:v>Other </c:v>
                </c:pt>
              </c:strCache>
            </c:strRef>
          </c:cat>
          <c:val>
            <c:numRef>
              <c:f>Sheet1!$B$85:$B$92</c:f>
            </c:numRef>
          </c:val>
        </c:ser>
        <c:ser>
          <c:idx val="1"/>
          <c:order val="1"/>
          <c:tx>
            <c:strRef>
              <c:f>Sheet1!$C$84</c:f>
              <c:strCache>
                <c:ptCount val="1"/>
                <c:pt idx="0">
                  <c:v>4084</c:v>
                </c:pt>
              </c:strCache>
            </c:strRef>
          </c:tx>
          <c:dLbls>
            <c:showCatName val="1"/>
            <c:showPercent val="1"/>
          </c:dLbls>
          <c:cat>
            <c:strRef>
              <c:f>Sheet1!$A$85:$A$92</c:f>
              <c:strCache>
                <c:ptCount val="8"/>
                <c:pt idx="0">
                  <c:v>Work </c:v>
                </c:pt>
                <c:pt idx="1">
                  <c:v>Education</c:v>
                </c:pt>
                <c:pt idx="2">
                  <c:v>Shopping/Food/Drink</c:v>
                </c:pt>
                <c:pt idx="3">
                  <c:v>Personal Business</c:v>
                </c:pt>
                <c:pt idx="4">
                  <c:v>Visit Family/Friends &amp; Social/Entertainment</c:v>
                </c:pt>
                <c:pt idx="5">
                  <c:v>Companion Journey to Education</c:v>
                </c:pt>
                <c:pt idx="6">
                  <c:v>Other Companion Journey</c:v>
                </c:pt>
                <c:pt idx="7">
                  <c:v>Other </c:v>
                </c:pt>
              </c:strCache>
            </c:strRef>
          </c:cat>
          <c:val>
            <c:numRef>
              <c:f>Sheet1!$C$85:$C$92</c:f>
            </c:numRef>
          </c:val>
        </c:ser>
        <c:ser>
          <c:idx val="2"/>
          <c:order val="2"/>
          <c:tx>
            <c:strRef>
              <c:f>Sheet1!$D$84</c:f>
              <c:strCache>
                <c:ptCount val="1"/>
                <c:pt idx="0">
                  <c:v>30</c:v>
                </c:pt>
              </c:strCache>
            </c:strRef>
          </c:tx>
          <c:dLbls>
            <c:showCatName val="1"/>
            <c:showPercent val="1"/>
          </c:dLbls>
          <c:cat>
            <c:strRef>
              <c:f>Sheet1!$A$85:$A$92</c:f>
              <c:strCache>
                <c:ptCount val="8"/>
                <c:pt idx="0">
                  <c:v>Work </c:v>
                </c:pt>
                <c:pt idx="1">
                  <c:v>Education</c:v>
                </c:pt>
                <c:pt idx="2">
                  <c:v>Shopping/Food/Drink</c:v>
                </c:pt>
                <c:pt idx="3">
                  <c:v>Personal Business</c:v>
                </c:pt>
                <c:pt idx="4">
                  <c:v>Visit Family/Friends &amp; Social/Entertainment</c:v>
                </c:pt>
                <c:pt idx="5">
                  <c:v>Companion Journey to Education</c:v>
                </c:pt>
                <c:pt idx="6">
                  <c:v>Other Companion Journey</c:v>
                </c:pt>
                <c:pt idx="7">
                  <c:v>Other </c:v>
                </c:pt>
              </c:strCache>
            </c:strRef>
          </c:cat>
          <c:val>
            <c:numRef>
              <c:f>Sheet1!$D$85:$D$92</c:f>
            </c:numRef>
          </c:val>
        </c:ser>
        <c:ser>
          <c:idx val="6"/>
          <c:order val="3"/>
          <c:tx>
            <c:strRef>
              <c:f>Sheet1!$H$84</c:f>
              <c:strCache>
                <c:ptCount val="1"/>
                <c:pt idx="0">
                  <c:v>Weekly Kms</c:v>
                </c:pt>
              </c:strCache>
            </c:strRef>
          </c:tx>
          <c:dLbls>
            <c:showCatName val="1"/>
            <c:showPercent val="1"/>
          </c:dLbls>
          <c:cat>
            <c:strRef>
              <c:f>Sheet1!$A$85:$A$92</c:f>
              <c:strCache>
                <c:ptCount val="8"/>
                <c:pt idx="0">
                  <c:v>Work </c:v>
                </c:pt>
                <c:pt idx="1">
                  <c:v>Education</c:v>
                </c:pt>
                <c:pt idx="2">
                  <c:v>Shopping/Food/Drink</c:v>
                </c:pt>
                <c:pt idx="3">
                  <c:v>Personal Business</c:v>
                </c:pt>
                <c:pt idx="4">
                  <c:v>Visit Family/Friends &amp; Social/Entertainment</c:v>
                </c:pt>
                <c:pt idx="5">
                  <c:v>Companion Journey to Education</c:v>
                </c:pt>
                <c:pt idx="6">
                  <c:v>Other Companion Journey</c:v>
                </c:pt>
                <c:pt idx="7">
                  <c:v>Other </c:v>
                </c:pt>
              </c:strCache>
            </c:strRef>
          </c:cat>
          <c:val>
            <c:numRef>
              <c:f>Sheet1!$H$85:$H$92</c:f>
              <c:numCache>
                <c:formatCode>General</c:formatCode>
                <c:ptCount val="8"/>
                <c:pt idx="0">
                  <c:v>253794163</c:v>
                </c:pt>
                <c:pt idx="1">
                  <c:v>25937030</c:v>
                </c:pt>
                <c:pt idx="2">
                  <c:v>105686315</c:v>
                </c:pt>
                <c:pt idx="3">
                  <c:v>61318544</c:v>
                </c:pt>
                <c:pt idx="4">
                  <c:v>162866004</c:v>
                </c:pt>
                <c:pt idx="5">
                  <c:v>23164190</c:v>
                </c:pt>
                <c:pt idx="6">
                  <c:v>27530748</c:v>
                </c:pt>
                <c:pt idx="7">
                  <c:v>79067436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spPr>
    <a:noFill/>
  </c:sp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283" cy="496570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1"/>
            <a:ext cx="2944283" cy="496570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r">
              <a:defRPr sz="1200"/>
            </a:lvl1pPr>
          </a:lstStyle>
          <a:p>
            <a:fld id="{32AE21FE-6267-4588-A75E-448A6BE1FB33}" type="datetimeFigureOut">
              <a:rPr lang="en-US" smtClean="0"/>
              <a:pPr/>
              <a:t>7/13/2011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4283" cy="496570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7"/>
            <a:ext cx="2944283" cy="496570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r">
              <a:defRPr sz="1200"/>
            </a:lvl1pPr>
          </a:lstStyle>
          <a:p>
            <a:fld id="{5CDF6223-8E38-4A30-BEF7-84CFA34F493E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283" cy="496570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1"/>
            <a:ext cx="2944283" cy="496570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r">
              <a:defRPr sz="1200"/>
            </a:lvl1pPr>
          </a:lstStyle>
          <a:p>
            <a:fld id="{A05B34F6-CB85-4BA8-AE3B-26054FDBF2E0}" type="datetimeFigureOut">
              <a:rPr lang="en-US" smtClean="0"/>
              <a:pPr/>
              <a:t>7/13/2011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53" tIns="46077" rIns="92153" bIns="46077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6"/>
            <a:ext cx="5435600" cy="4469131"/>
          </a:xfrm>
          <a:prstGeom prst="rect">
            <a:avLst/>
          </a:prstGeom>
        </p:spPr>
        <p:txBody>
          <a:bodyPr vert="horz" lIns="92153" tIns="46077" rIns="92153" bIns="4607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6570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6570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r">
              <a:defRPr sz="1200"/>
            </a:lvl1pPr>
          </a:lstStyle>
          <a:p>
            <a:fld id="{87F7A319-5017-4B93-AC5C-CA1F7AC9D74A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F7A319-5017-4B93-AC5C-CA1F7AC9D74A}" type="slidenum">
              <a:rPr lang="en-IE" smtClean="0"/>
              <a:pPr/>
              <a:t>1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7D07-E0D1-4464-BEA8-80EA2600EAC0}" type="datetimeFigureOut">
              <a:rPr lang="en-US" smtClean="0"/>
              <a:pPr/>
              <a:t>7/13/2011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E" smtClean="0"/>
              <a:t>CSO, Ireland</a:t>
            </a:r>
            <a:endParaRPr lang="en-I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1571612"/>
            <a:ext cx="8715436" cy="71438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2285992"/>
            <a:ext cx="8715436" cy="4311649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7D07-E0D1-4464-BEA8-80EA2600EAC0}" type="datetimeFigureOut">
              <a:rPr lang="en-US" smtClean="0"/>
              <a:pPr/>
              <a:t>7/13/2011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64296-2FA6-4EB0-8BF4-533CE90D1A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7D07-E0D1-4464-BEA8-80EA2600EAC0}" type="datetimeFigureOut">
              <a:rPr lang="en-US" smtClean="0"/>
              <a:pPr/>
              <a:t>7/13/2011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64296-2FA6-4EB0-8BF4-533CE90D1A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7D07-E0D1-4464-BEA8-80EA2600EAC0}" type="datetimeFigureOut">
              <a:rPr lang="en-US" smtClean="0"/>
              <a:pPr/>
              <a:t>7/13/2011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64296-2FA6-4EB0-8BF4-533CE90D1A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7D07-E0D1-4464-BEA8-80EA2600EAC0}" type="datetimeFigureOut">
              <a:rPr lang="en-US" smtClean="0"/>
              <a:pPr/>
              <a:t>7/13/2011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64296-2FA6-4EB0-8BF4-533CE90D1A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7D07-E0D1-4464-BEA8-80EA2600EAC0}" type="datetimeFigureOut">
              <a:rPr lang="en-US" smtClean="0"/>
              <a:pPr/>
              <a:t>7/13/2011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64296-2FA6-4EB0-8BF4-533CE90D1A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7D07-E0D1-4464-BEA8-80EA2600EAC0}" type="datetimeFigureOut">
              <a:rPr lang="en-US" smtClean="0"/>
              <a:pPr/>
              <a:t>7/13/2011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64296-2FA6-4EB0-8BF4-533CE90D1A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7D07-E0D1-4464-BEA8-80EA2600EAC0}" type="datetimeFigureOut">
              <a:rPr lang="en-US" smtClean="0"/>
              <a:pPr/>
              <a:t>7/13/2011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64296-2FA6-4EB0-8BF4-533CE90D1A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7D07-E0D1-4464-BEA8-80EA2600EAC0}" type="datetimeFigureOut">
              <a:rPr lang="en-US" smtClean="0"/>
              <a:pPr/>
              <a:t>7/13/2011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64296-2FA6-4EB0-8BF4-533CE90D1A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7D07-E0D1-4464-BEA8-80EA2600EAC0}" type="datetimeFigureOut">
              <a:rPr lang="en-US" smtClean="0"/>
              <a:pPr/>
              <a:t>7/13/2011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64296-2FA6-4EB0-8BF4-533CE90D1A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7D07-E0D1-4464-BEA8-80EA2600EAC0}" type="datetimeFigureOut">
              <a:rPr lang="en-US" smtClean="0"/>
              <a:pPr/>
              <a:t>7/13/2011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64296-2FA6-4EB0-8BF4-533CE90D1A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 bright="35000" contrast="-5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152400"/>
            <a:ext cx="971550" cy="145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0" y="6521450"/>
            <a:ext cx="1354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GB" sz="1600" b="1"/>
              <a:t>Patrick Foley</a:t>
            </a:r>
            <a:endParaRPr lang="en-US" sz="1600" b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>
            <a:lum bright="35000" contrast="-5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B7D07-E0D1-4464-BEA8-80EA2600EAC0}" type="datetimeFigureOut">
              <a:rPr lang="en-US" smtClean="0"/>
              <a:pPr/>
              <a:t>7/13/2011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64296-2FA6-4EB0-8BF4-533CE90D1A2C}" type="slidenum">
              <a:rPr lang="en-IE" smtClean="0"/>
              <a:pPr/>
              <a:t>‹#›</a:t>
            </a:fld>
            <a:endParaRPr lang="en-IE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42844" y="142852"/>
          <a:ext cx="2571736" cy="1161211"/>
        </p:xfrm>
        <a:graphic>
          <a:graphicData uri="http://schemas.openxmlformats.org/presentationml/2006/ole">
            <p:oleObj spid="_x0000_s1026" name="CorelDRAW" r:id="rId15" imgW="4141440" imgH="1871280" progId="">
              <p:embed/>
            </p:oleObj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 bright="35000" contrast="-5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152400"/>
            <a:ext cx="971550" cy="145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0" y="6521450"/>
            <a:ext cx="1354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GB" sz="1600" b="1" dirty="0"/>
              <a:t>Patrick Foley</a:t>
            </a:r>
            <a:endParaRPr lang="en-US" sz="16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980728"/>
            <a:ext cx="8715436" cy="2016224"/>
          </a:xfrm>
        </p:spPr>
        <p:txBody>
          <a:bodyPr>
            <a:normAutofit/>
          </a:bodyPr>
          <a:lstStyle/>
          <a:p>
            <a:pPr algn="ctr"/>
            <a:r>
              <a:rPr lang="en-IE" sz="39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Pilot National Travel Survey 2009</a:t>
            </a:r>
            <a:endParaRPr lang="en-IE" sz="3900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IE" dirty="0" smtClean="0"/>
          </a:p>
          <a:p>
            <a:pPr>
              <a:buNone/>
            </a:pPr>
            <a:endParaRPr lang="en-IE" dirty="0" smtClean="0"/>
          </a:p>
          <a:p>
            <a:pPr>
              <a:buNone/>
            </a:pPr>
            <a:endParaRPr lang="en-IE" dirty="0" smtClean="0"/>
          </a:p>
          <a:p>
            <a:pPr>
              <a:buNone/>
            </a:pPr>
            <a:endParaRPr lang="en-IE" dirty="0" smtClean="0"/>
          </a:p>
          <a:p>
            <a:pPr>
              <a:buNone/>
            </a:pPr>
            <a:r>
              <a:rPr lang="en-IE" dirty="0" smtClean="0"/>
              <a:t>Summary Findings</a:t>
            </a:r>
          </a:p>
          <a:p>
            <a:pPr>
              <a:buNone/>
            </a:pPr>
            <a:endParaRPr lang="en-IE" dirty="0" smtClean="0"/>
          </a:p>
          <a:p>
            <a:pPr>
              <a:buNone/>
            </a:pPr>
            <a:r>
              <a:rPr lang="en-IE" sz="1600" dirty="0" smtClean="0"/>
              <a:t>Prepared by </a:t>
            </a:r>
            <a:r>
              <a:rPr lang="en-IE" sz="1600" dirty="0" err="1" smtClean="0"/>
              <a:t>Mairead</a:t>
            </a:r>
            <a:r>
              <a:rPr lang="en-IE" sz="1600" dirty="0" smtClean="0"/>
              <a:t> Griffin</a:t>
            </a:r>
          </a:p>
          <a:p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64" y="620688"/>
            <a:ext cx="8715436" cy="1296144"/>
          </a:xfrm>
        </p:spPr>
        <p:txBody>
          <a:bodyPr>
            <a:noAutofit/>
          </a:bodyPr>
          <a:lstStyle/>
          <a:p>
            <a:pPr algn="ctr"/>
            <a:r>
              <a:rPr lang="en-IE" sz="39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Percentage distribution of weekly kilometres by why people travel</a:t>
            </a:r>
            <a:endParaRPr lang="en-IE" sz="3900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4313" y="1772816"/>
          <a:ext cx="8715375" cy="4824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836712"/>
            <a:ext cx="8715436" cy="1224136"/>
          </a:xfrm>
        </p:spPr>
        <p:txBody>
          <a:bodyPr>
            <a:noAutofit/>
          </a:bodyPr>
          <a:lstStyle/>
          <a:p>
            <a:pPr algn="ctr"/>
            <a:r>
              <a:rPr lang="en-IE" sz="39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Distance travelled and travel time by mode</a:t>
            </a:r>
            <a:endParaRPr lang="en-IE" sz="3900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 smtClean="0"/>
              <a:t>Journeys by car drivers - 14 kilometres/23 minutes</a:t>
            </a:r>
          </a:p>
          <a:p>
            <a:pPr>
              <a:buNone/>
            </a:pPr>
            <a:endParaRPr lang="en-IE" dirty="0" smtClean="0"/>
          </a:p>
          <a:p>
            <a:r>
              <a:rPr lang="en-IE" dirty="0" smtClean="0"/>
              <a:t>Journeys by car passengers – 18 kilometres/27 minutes</a:t>
            </a:r>
          </a:p>
          <a:p>
            <a:pPr>
              <a:buNone/>
            </a:pPr>
            <a:endParaRPr lang="en-IE" dirty="0" smtClean="0"/>
          </a:p>
          <a:p>
            <a:r>
              <a:rPr lang="en-IE" dirty="0" smtClean="0"/>
              <a:t>Bus journeys – 14 kilometres/43 minutes</a:t>
            </a:r>
          </a:p>
          <a:p>
            <a:pPr>
              <a:buNone/>
            </a:pPr>
            <a:endParaRPr lang="en-IE" dirty="0" smtClean="0"/>
          </a:p>
          <a:p>
            <a:r>
              <a:rPr lang="en-IE" dirty="0" smtClean="0"/>
              <a:t>Walk – 2 kilometres/17 minutes</a:t>
            </a:r>
          </a:p>
          <a:p>
            <a:endParaRPr lang="en-I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836712"/>
            <a:ext cx="8715436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en-IE" sz="39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Weekly travel profile by mode of travel for the population 	Q409</a:t>
            </a:r>
            <a:endParaRPr lang="en-IE" sz="3900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14313" y="2286000"/>
          <a:ext cx="8715376" cy="3773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844"/>
                <a:gridCol w="2178844"/>
                <a:gridCol w="2178844"/>
                <a:gridCol w="2178844"/>
              </a:tblGrid>
              <a:tr h="370840">
                <a:tc gridSpan="4">
                  <a:txBody>
                    <a:bodyPr/>
                    <a:lstStyle/>
                    <a:p>
                      <a:pPr algn="r"/>
                      <a:r>
                        <a:rPr lang="en-IE" sz="1800" i="1" dirty="0" smtClean="0"/>
                        <a:t>millions</a:t>
                      </a:r>
                      <a:endParaRPr lang="en-I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IE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Mode of </a:t>
                      </a:r>
                      <a:r>
                        <a:rPr lang="en-IE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travel</a:t>
                      </a:r>
                      <a:endParaRPr lang="en-IE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Journeys </a:t>
                      </a:r>
                      <a:r>
                        <a:rPr lang="en-IE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per week </a:t>
                      </a:r>
                      <a:r>
                        <a:rPr lang="en-IE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(number)</a:t>
                      </a:r>
                      <a:endParaRPr lang="en-IE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Weekly distance travelled  </a:t>
                      </a:r>
                      <a:endParaRPr lang="en-IE" sz="14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fontAlgn="b"/>
                      <a:r>
                        <a:rPr lang="en-IE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(</a:t>
                      </a:r>
                      <a:r>
                        <a:rPr lang="en-IE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kilometres)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Weekly travel time (hours</a:t>
                      </a:r>
                      <a:r>
                        <a:rPr lang="en-IE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)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Car </a:t>
                      </a:r>
                      <a:r>
                        <a:rPr lang="en-IE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- Driver</a:t>
                      </a:r>
                      <a:endParaRPr lang="en-IE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36.5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521.6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13.8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Car </a:t>
                      </a:r>
                      <a:r>
                        <a:rPr lang="en-IE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- Passenger</a:t>
                      </a:r>
                      <a:endParaRPr lang="en-IE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87.9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2.2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Van/Lorry &amp; Other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57.2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1.2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Walk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2.7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Bus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33.3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1.6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Rail/Dart/ Luas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21.3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0.7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Cycle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0.3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All Modes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57.2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739.8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22.5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908720"/>
            <a:ext cx="8715436" cy="1152128"/>
          </a:xfrm>
        </p:spPr>
        <p:txBody>
          <a:bodyPr>
            <a:noAutofit/>
          </a:bodyPr>
          <a:lstStyle/>
          <a:p>
            <a:pPr algn="ctr"/>
            <a:r>
              <a:rPr lang="en-IE" sz="39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Weekly travel profile by journey purpose for population Q409</a:t>
            </a:r>
            <a:endParaRPr lang="en-IE" sz="3900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4313" y="2286000"/>
          <a:ext cx="8715376" cy="4340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844"/>
                <a:gridCol w="2178844"/>
                <a:gridCol w="2178844"/>
                <a:gridCol w="2178844"/>
              </a:tblGrid>
              <a:tr h="370840">
                <a:tc gridSpan="4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800" i="1" dirty="0" smtClean="0"/>
                        <a:t>millions</a:t>
                      </a:r>
                      <a:endParaRPr lang="en-IE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Journey purpose</a:t>
                      </a:r>
                      <a:endParaRPr lang="en-IE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Journeys </a:t>
                      </a:r>
                      <a:r>
                        <a:rPr lang="en-IE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per </a:t>
                      </a:r>
                      <a:r>
                        <a:rPr lang="en-IE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week (number)</a:t>
                      </a:r>
                      <a:endParaRPr lang="en-IE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Weekly distance travelled </a:t>
                      </a:r>
                      <a:endParaRPr lang="en-IE" sz="1400" b="1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b"/>
                      <a:r>
                        <a:rPr lang="en-IE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IE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(kilometres)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Weekly </a:t>
                      </a:r>
                      <a:r>
                        <a:rPr lang="en-IE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travel time (hours</a:t>
                      </a:r>
                      <a:r>
                        <a:rPr lang="en-IE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Work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253.8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7.2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Education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Shopping/ Food/Drink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105.7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3.7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Personal Business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61.4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1.7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Visit Family/ Friends &amp; Social/ Entertainment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163.0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4.1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Companion Journey to Education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23.2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1.1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Other Companion Journeys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27.7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0.8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Other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79.1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2.9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All Purposes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57.2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739.8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22.5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764704"/>
            <a:ext cx="8715436" cy="1080120"/>
          </a:xfrm>
        </p:spPr>
        <p:txBody>
          <a:bodyPr>
            <a:normAutofit/>
          </a:bodyPr>
          <a:lstStyle/>
          <a:p>
            <a:pPr algn="ctr"/>
            <a:r>
              <a:rPr lang="en-IE" sz="39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Urban/rural differences</a:t>
            </a:r>
            <a:endParaRPr lang="en-IE" sz="3900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E" sz="3000" dirty="0" smtClean="0"/>
              <a:t>Rural respondents made fewer journeys but travelled further than urban respondents </a:t>
            </a:r>
          </a:p>
          <a:p>
            <a:pPr>
              <a:buNone/>
            </a:pPr>
            <a:r>
              <a:rPr lang="en-IE" sz="2800" dirty="0" smtClean="0"/>
              <a:t>	    Journeys per week: </a:t>
            </a:r>
          </a:p>
          <a:p>
            <a:pPr lvl="2">
              <a:buFont typeface="Wingdings" pitchFamily="2" charset="2"/>
              <a:buChar char="Ø"/>
            </a:pPr>
            <a:r>
              <a:rPr lang="en-IE" dirty="0" smtClean="0"/>
              <a:t>Rural = 16 journeys</a:t>
            </a:r>
          </a:p>
          <a:p>
            <a:pPr lvl="2">
              <a:buFont typeface="Wingdings" pitchFamily="2" charset="2"/>
              <a:buChar char="Ø"/>
            </a:pPr>
            <a:r>
              <a:rPr lang="en-IE" dirty="0" smtClean="0"/>
              <a:t>Urban = 18 journeys</a:t>
            </a:r>
          </a:p>
          <a:p>
            <a:pPr lvl="2">
              <a:buNone/>
            </a:pPr>
            <a:endParaRPr lang="en-IE" sz="2800" dirty="0" smtClean="0"/>
          </a:p>
          <a:p>
            <a:pPr lvl="2">
              <a:buNone/>
            </a:pPr>
            <a:r>
              <a:rPr lang="en-IE" sz="2800" dirty="0" smtClean="0"/>
              <a:t>Average journey distance:</a:t>
            </a:r>
          </a:p>
          <a:p>
            <a:pPr lvl="2">
              <a:buFont typeface="Wingdings" pitchFamily="2" charset="2"/>
              <a:buChar char="Ø"/>
            </a:pPr>
            <a:r>
              <a:rPr lang="en-IE" dirty="0" smtClean="0"/>
              <a:t>Rural = 18 kilometres</a:t>
            </a:r>
          </a:p>
          <a:p>
            <a:pPr lvl="2">
              <a:buFont typeface="Wingdings" pitchFamily="2" charset="2"/>
              <a:buChar char="Ø"/>
            </a:pPr>
            <a:r>
              <a:rPr lang="en-IE" dirty="0" smtClean="0"/>
              <a:t>Urban = 10 kilometres</a:t>
            </a:r>
          </a:p>
          <a:p>
            <a:pPr lvl="2">
              <a:buNone/>
            </a:pPr>
            <a:endParaRPr lang="en-IE" dirty="0" smtClean="0"/>
          </a:p>
          <a:p>
            <a:pPr lvl="2">
              <a:buNone/>
            </a:pPr>
            <a:r>
              <a:rPr lang="en-IE" sz="2800" dirty="0" smtClean="0"/>
              <a:t>No significant difference in average journey duration</a:t>
            </a:r>
            <a:r>
              <a:rPr lang="en-IE" sz="3000" dirty="0" smtClean="0"/>
              <a:t>:</a:t>
            </a:r>
          </a:p>
          <a:p>
            <a:pPr lvl="2">
              <a:buFont typeface="Wingdings" pitchFamily="2" charset="2"/>
              <a:buChar char="Ø"/>
            </a:pPr>
            <a:r>
              <a:rPr lang="en-IE" dirty="0" smtClean="0"/>
              <a:t>Rural = 24 minutes</a:t>
            </a:r>
          </a:p>
          <a:p>
            <a:pPr lvl="2">
              <a:buFont typeface="Wingdings" pitchFamily="2" charset="2"/>
              <a:buChar char="Ø"/>
            </a:pPr>
            <a:r>
              <a:rPr lang="en-IE" dirty="0" smtClean="0"/>
              <a:t>Urban = 23 minutes</a:t>
            </a:r>
          </a:p>
          <a:p>
            <a:endParaRPr lang="en-IE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836712"/>
            <a:ext cx="8715436" cy="1008112"/>
          </a:xfrm>
        </p:spPr>
        <p:txBody>
          <a:bodyPr>
            <a:normAutofit/>
          </a:bodyPr>
          <a:lstStyle/>
          <a:p>
            <a:pPr algn="ctr"/>
            <a:r>
              <a:rPr lang="en-IE" sz="39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Gender differences</a:t>
            </a:r>
            <a:endParaRPr lang="en-IE" sz="3900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700808"/>
            <a:ext cx="8715436" cy="4896833"/>
          </a:xfrm>
        </p:spPr>
        <p:txBody>
          <a:bodyPr>
            <a:normAutofit fontScale="92500" lnSpcReduction="10000"/>
          </a:bodyPr>
          <a:lstStyle/>
          <a:p>
            <a:r>
              <a:rPr lang="en-IE" dirty="0" smtClean="0"/>
              <a:t>No difference in number of journeys</a:t>
            </a:r>
          </a:p>
          <a:p>
            <a:r>
              <a:rPr lang="en-IE" dirty="0" smtClean="0"/>
              <a:t>Male journeys 36% longer at 15 kilometres compared to 11 kilometres for females</a:t>
            </a:r>
          </a:p>
          <a:p>
            <a:r>
              <a:rPr lang="en-IE" dirty="0" smtClean="0"/>
              <a:t>Males travelled 71 kilometres more per week than females (257 kilometres for males compared </a:t>
            </a:r>
            <a:r>
              <a:rPr lang="en-IE" smtClean="0"/>
              <a:t>to </a:t>
            </a:r>
            <a:r>
              <a:rPr lang="en-IE" smtClean="0"/>
              <a:t>186 </a:t>
            </a:r>
            <a:r>
              <a:rPr lang="en-IE" dirty="0" smtClean="0"/>
              <a:t>kilometres for females)</a:t>
            </a:r>
          </a:p>
          <a:p>
            <a:r>
              <a:rPr lang="en-IE" dirty="0" smtClean="0"/>
              <a:t>12% of female journeys were made as car passengers compared to 5% for males</a:t>
            </a:r>
          </a:p>
          <a:p>
            <a:r>
              <a:rPr lang="en-IE" dirty="0" smtClean="0"/>
              <a:t>26% of female journeys were less than 2 kilometres compared to 19% for males</a:t>
            </a:r>
          </a:p>
          <a:p>
            <a:endParaRPr lang="en-IE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908720"/>
            <a:ext cx="8715436" cy="1377272"/>
          </a:xfrm>
        </p:spPr>
        <p:txBody>
          <a:bodyPr>
            <a:noAutofit/>
          </a:bodyPr>
          <a:lstStyle/>
          <a:p>
            <a:pPr algn="ctr"/>
            <a:r>
              <a:rPr lang="en-IE" sz="39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Regional differences (Dublin and outside Dublin)</a:t>
            </a:r>
            <a:endParaRPr lang="en-IE" sz="3900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2060848"/>
            <a:ext cx="8715436" cy="4536793"/>
          </a:xfrm>
        </p:spPr>
        <p:txBody>
          <a:bodyPr>
            <a:normAutofit fontScale="92500"/>
          </a:bodyPr>
          <a:lstStyle/>
          <a:p>
            <a:r>
              <a:rPr lang="en-IE" dirty="0" smtClean="0"/>
              <a:t>Journeys made by Dublin respondents were just 60% of the length of journeys made by respondents from outside the Dublin region (9 and 15 kilometres respectively)</a:t>
            </a:r>
          </a:p>
          <a:p>
            <a:endParaRPr lang="en-IE" dirty="0" smtClean="0"/>
          </a:p>
          <a:p>
            <a:r>
              <a:rPr lang="en-IE" dirty="0" smtClean="0"/>
              <a:t>Despite travelling much further, the average duration of journeys made by respondents from outside the Dublin region was 23 minutes compared to 25 minutes for Dublin respondents</a:t>
            </a:r>
          </a:p>
          <a:p>
            <a:endParaRPr lang="en-IE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692696"/>
            <a:ext cx="8715436" cy="1152128"/>
          </a:xfrm>
        </p:spPr>
        <p:txBody>
          <a:bodyPr>
            <a:normAutofit/>
          </a:bodyPr>
          <a:lstStyle/>
          <a:p>
            <a:pPr algn="ctr"/>
            <a:r>
              <a:rPr lang="en-IE" sz="39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Regional differences (Contd.)</a:t>
            </a:r>
            <a:endParaRPr lang="en-IE" sz="3900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916832"/>
            <a:ext cx="8715436" cy="4680809"/>
          </a:xfrm>
        </p:spPr>
        <p:txBody>
          <a:bodyPr>
            <a:normAutofit fontScale="85000" lnSpcReduction="20000"/>
          </a:bodyPr>
          <a:lstStyle/>
          <a:p>
            <a:r>
              <a:rPr lang="en-IE" sz="3600" dirty="0" smtClean="0"/>
              <a:t>Mode Share</a:t>
            </a:r>
          </a:p>
          <a:p>
            <a:pPr>
              <a:buNone/>
            </a:pPr>
            <a:r>
              <a:rPr lang="en-IE" dirty="0" smtClean="0"/>
              <a:t>   	Car – Driver: </a:t>
            </a:r>
          </a:p>
          <a:p>
            <a:pPr lvl="1">
              <a:buFont typeface="Wingdings" pitchFamily="2" charset="2"/>
              <a:buChar char="Ø"/>
            </a:pPr>
            <a:r>
              <a:rPr lang="en-IE" dirty="0" smtClean="0"/>
              <a:t>	Dublin 			54%</a:t>
            </a:r>
          </a:p>
          <a:p>
            <a:pPr lvl="1">
              <a:buFont typeface="Wingdings" pitchFamily="2" charset="2"/>
              <a:buChar char="Ø"/>
            </a:pPr>
            <a:r>
              <a:rPr lang="en-IE" dirty="0" smtClean="0"/>
              <a:t>	Others			68%</a:t>
            </a:r>
          </a:p>
          <a:p>
            <a:pPr lvl="1">
              <a:buNone/>
            </a:pPr>
            <a:endParaRPr lang="en-IE" dirty="0" smtClean="0"/>
          </a:p>
          <a:p>
            <a:pPr>
              <a:buNone/>
            </a:pPr>
            <a:r>
              <a:rPr lang="en-IE" dirty="0" smtClean="0"/>
              <a:t>	Walk:</a:t>
            </a:r>
          </a:p>
          <a:p>
            <a:pPr lvl="1">
              <a:buFont typeface="Wingdings" pitchFamily="2" charset="2"/>
              <a:buChar char="Ø"/>
            </a:pPr>
            <a:r>
              <a:rPr lang="en-IE" dirty="0" smtClean="0"/>
              <a:t>Dublin 				21%</a:t>
            </a:r>
          </a:p>
          <a:p>
            <a:pPr lvl="1">
              <a:buFont typeface="Wingdings" pitchFamily="2" charset="2"/>
              <a:buChar char="Ø"/>
            </a:pPr>
            <a:r>
              <a:rPr lang="en-IE" dirty="0" smtClean="0"/>
              <a:t>	Others 			15%</a:t>
            </a:r>
          </a:p>
          <a:p>
            <a:pPr>
              <a:buNone/>
            </a:pPr>
            <a:endParaRPr lang="en-IE" dirty="0" smtClean="0"/>
          </a:p>
          <a:p>
            <a:pPr>
              <a:buNone/>
            </a:pPr>
            <a:r>
              <a:rPr lang="en-IE" dirty="0" smtClean="0"/>
              <a:t>	Bus:</a:t>
            </a:r>
          </a:p>
          <a:p>
            <a:pPr lvl="1">
              <a:buFont typeface="Wingdings" pitchFamily="2" charset="2"/>
              <a:buChar char="Ø"/>
            </a:pPr>
            <a:r>
              <a:rPr lang="en-IE" dirty="0" smtClean="0"/>
              <a:t>Dublin 				9%</a:t>
            </a:r>
          </a:p>
          <a:p>
            <a:pPr lvl="1">
              <a:buFont typeface="Wingdings" pitchFamily="2" charset="2"/>
              <a:buChar char="Ø"/>
            </a:pPr>
            <a:r>
              <a:rPr lang="en-IE" dirty="0" smtClean="0"/>
              <a:t>	Others 			2%</a:t>
            </a:r>
          </a:p>
          <a:p>
            <a:pPr>
              <a:buNone/>
            </a:pPr>
            <a:endParaRPr lang="en-IE" dirty="0" smtClean="0"/>
          </a:p>
          <a:p>
            <a:endParaRPr lang="en-IE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836712"/>
            <a:ext cx="8715436" cy="1008112"/>
          </a:xfrm>
        </p:spPr>
        <p:txBody>
          <a:bodyPr>
            <a:normAutofit/>
          </a:bodyPr>
          <a:lstStyle/>
          <a:p>
            <a:pPr algn="ctr"/>
            <a:r>
              <a:rPr lang="en-IE" sz="39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Availability of public transport </a:t>
            </a:r>
            <a:endParaRPr lang="en-IE" sz="3900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700808"/>
            <a:ext cx="8715436" cy="4896833"/>
          </a:xfrm>
        </p:spPr>
        <p:txBody>
          <a:bodyPr>
            <a:normAutofit fontScale="85000" lnSpcReduction="20000"/>
          </a:bodyPr>
          <a:lstStyle/>
          <a:p>
            <a:r>
              <a:rPr lang="en-IE" sz="2800" dirty="0" smtClean="0"/>
              <a:t>77% of households reported access to a local public transport service</a:t>
            </a:r>
          </a:p>
          <a:p>
            <a:r>
              <a:rPr lang="en-IE" sz="2800" dirty="0" smtClean="0"/>
              <a:t>Local bus service: 71% of households</a:t>
            </a:r>
          </a:p>
          <a:p>
            <a:r>
              <a:rPr lang="en-IE" sz="2800" dirty="0" smtClean="0"/>
              <a:t>Local mainline train: 30%</a:t>
            </a:r>
          </a:p>
          <a:p>
            <a:r>
              <a:rPr lang="en-IE" sz="2800" dirty="0" smtClean="0"/>
              <a:t>Local Dart/</a:t>
            </a:r>
            <a:r>
              <a:rPr lang="en-IE" sz="2800" dirty="0" err="1" smtClean="0"/>
              <a:t>Luas</a:t>
            </a:r>
            <a:r>
              <a:rPr lang="en-IE" sz="2800" dirty="0" smtClean="0"/>
              <a:t>: 12%</a:t>
            </a:r>
          </a:p>
          <a:p>
            <a:pPr>
              <a:buNone/>
            </a:pPr>
            <a:endParaRPr lang="en-IE" sz="2800" dirty="0" smtClean="0"/>
          </a:p>
          <a:p>
            <a:pPr>
              <a:buNone/>
            </a:pPr>
            <a:r>
              <a:rPr lang="en-IE" sz="2800" dirty="0" smtClean="0"/>
              <a:t>Urban/Rural and regional divide in access to local public transport</a:t>
            </a:r>
          </a:p>
          <a:p>
            <a:pPr>
              <a:buNone/>
            </a:pPr>
            <a:endParaRPr lang="en-IE" sz="2800" dirty="0" smtClean="0"/>
          </a:p>
          <a:p>
            <a:pPr lvl="1"/>
            <a:r>
              <a:rPr lang="en-IE" sz="2400" dirty="0" smtClean="0"/>
              <a:t>Urban = 			95%</a:t>
            </a:r>
          </a:p>
          <a:p>
            <a:pPr lvl="1"/>
            <a:r>
              <a:rPr lang="en-IE" sz="2400" dirty="0" smtClean="0"/>
              <a:t>Rural = 			51%</a:t>
            </a:r>
          </a:p>
          <a:p>
            <a:pPr lvl="1">
              <a:buNone/>
            </a:pPr>
            <a:endParaRPr lang="en-IE" sz="2400" dirty="0" smtClean="0"/>
          </a:p>
          <a:p>
            <a:pPr lvl="1"/>
            <a:r>
              <a:rPr lang="en-IE" sz="2400" dirty="0" smtClean="0"/>
              <a:t>Dublin =			98%</a:t>
            </a:r>
          </a:p>
          <a:p>
            <a:pPr lvl="1"/>
            <a:r>
              <a:rPr lang="en-IE" sz="2400" dirty="0" smtClean="0"/>
              <a:t>Outside Dublin = 		69%	</a:t>
            </a:r>
          </a:p>
          <a:p>
            <a:endParaRPr lang="en-IE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980728"/>
            <a:ext cx="8715436" cy="792088"/>
          </a:xfrm>
        </p:spPr>
        <p:txBody>
          <a:bodyPr>
            <a:normAutofit/>
          </a:bodyPr>
          <a:lstStyle/>
          <a:p>
            <a:pPr algn="ctr"/>
            <a:r>
              <a:rPr lang="en-IE" sz="39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Public transport usage </a:t>
            </a:r>
            <a:endParaRPr lang="en-IE" sz="3900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2800" dirty="0" smtClean="0"/>
              <a:t>22% of respondents </a:t>
            </a:r>
            <a:r>
              <a:rPr lang="en-IE" sz="2800" i="1" dirty="0" smtClean="0"/>
              <a:t>with local public transport </a:t>
            </a:r>
            <a:r>
              <a:rPr lang="en-IE" sz="2800" dirty="0" smtClean="0"/>
              <a:t>use it at least weekly</a:t>
            </a:r>
          </a:p>
          <a:p>
            <a:pPr>
              <a:buNone/>
            </a:pPr>
            <a:endParaRPr lang="en-IE" sz="2800" dirty="0" smtClean="0"/>
          </a:p>
          <a:p>
            <a:pPr lvl="1">
              <a:buFont typeface="Wingdings" pitchFamily="2" charset="2"/>
              <a:buChar char="Ø"/>
            </a:pPr>
            <a:r>
              <a:rPr lang="en-IE" sz="2400" dirty="0" smtClean="0"/>
              <a:t>Urban = 		27%</a:t>
            </a:r>
          </a:p>
          <a:p>
            <a:pPr lvl="1">
              <a:buFont typeface="Wingdings" pitchFamily="2" charset="2"/>
              <a:buChar char="Ø"/>
            </a:pPr>
            <a:r>
              <a:rPr lang="en-IE" sz="2400" dirty="0" smtClean="0"/>
              <a:t>Rural = 	</a:t>
            </a:r>
            <a:r>
              <a:rPr lang="en-IE" sz="2400" smtClean="0"/>
              <a:t>		7</a:t>
            </a:r>
            <a:r>
              <a:rPr lang="en-IE" sz="2400" dirty="0" smtClean="0"/>
              <a:t>%</a:t>
            </a:r>
          </a:p>
          <a:p>
            <a:endParaRPr lang="en-IE" sz="2800" dirty="0" smtClean="0"/>
          </a:p>
          <a:p>
            <a:pPr lvl="1">
              <a:buFont typeface="Wingdings" pitchFamily="2" charset="2"/>
              <a:buChar char="Ø"/>
            </a:pPr>
            <a:r>
              <a:rPr lang="en-IE" sz="2400" dirty="0" smtClean="0"/>
              <a:t>Dublin = 		40%</a:t>
            </a:r>
          </a:p>
          <a:p>
            <a:pPr lvl="1">
              <a:buFont typeface="Wingdings" pitchFamily="2" charset="2"/>
              <a:buChar char="Ø"/>
            </a:pPr>
            <a:r>
              <a:rPr lang="en-IE" sz="2400" dirty="0" smtClean="0"/>
              <a:t>Outside Dublin = 	12%</a:t>
            </a:r>
          </a:p>
          <a:p>
            <a:endParaRPr lang="en-I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908720"/>
            <a:ext cx="8715436" cy="936104"/>
          </a:xfrm>
        </p:spPr>
        <p:txBody>
          <a:bodyPr>
            <a:normAutofit/>
          </a:bodyPr>
          <a:lstStyle/>
          <a:p>
            <a:pPr algn="ctr"/>
            <a:r>
              <a:rPr lang="en-IE" sz="39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988840"/>
            <a:ext cx="8715436" cy="4608801"/>
          </a:xfrm>
        </p:spPr>
        <p:txBody>
          <a:bodyPr>
            <a:normAutofit fontScale="92500" lnSpcReduction="10000"/>
          </a:bodyPr>
          <a:lstStyle/>
          <a:p>
            <a:r>
              <a:rPr lang="en-IE" dirty="0" smtClean="0"/>
              <a:t>Aim of survey was to collect data on the following:</a:t>
            </a:r>
          </a:p>
          <a:p>
            <a:pPr lvl="1"/>
            <a:r>
              <a:rPr lang="en-IE" dirty="0" smtClean="0"/>
              <a:t>Number of journeys</a:t>
            </a:r>
          </a:p>
          <a:p>
            <a:pPr lvl="1"/>
            <a:r>
              <a:rPr lang="en-IE" dirty="0" smtClean="0"/>
              <a:t>Reasons for making journeys</a:t>
            </a:r>
          </a:p>
          <a:p>
            <a:pPr lvl="1"/>
            <a:r>
              <a:rPr lang="en-IE" dirty="0" smtClean="0"/>
              <a:t>Mode(s) of transport used</a:t>
            </a:r>
          </a:p>
          <a:p>
            <a:pPr lvl="1"/>
            <a:r>
              <a:rPr lang="en-IE" dirty="0" smtClean="0"/>
              <a:t>Duration and distance travelled</a:t>
            </a:r>
          </a:p>
          <a:p>
            <a:pPr lvl="1"/>
            <a:r>
              <a:rPr lang="en-IE" dirty="0" smtClean="0"/>
              <a:t>Time journey commenced and ended</a:t>
            </a:r>
          </a:p>
          <a:p>
            <a:pPr lvl="1"/>
            <a:r>
              <a:rPr lang="en-IE" dirty="0" smtClean="0"/>
              <a:t>Supplementary information</a:t>
            </a:r>
          </a:p>
          <a:p>
            <a:r>
              <a:rPr lang="en-IE" dirty="0" smtClean="0"/>
              <a:t>Survey conducted during the period October 2009 – January 2010</a:t>
            </a:r>
          </a:p>
          <a:p>
            <a:endParaRPr lang="en-IE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692696"/>
            <a:ext cx="8715436" cy="864096"/>
          </a:xfrm>
        </p:spPr>
        <p:txBody>
          <a:bodyPr>
            <a:normAutofit/>
          </a:bodyPr>
          <a:lstStyle/>
          <a:p>
            <a:pPr algn="ctr"/>
            <a:r>
              <a:rPr lang="en-IE" sz="39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Interpreting the data</a:t>
            </a:r>
            <a:endParaRPr lang="en-IE" sz="3900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56792"/>
            <a:ext cx="8715436" cy="5040849"/>
          </a:xfrm>
        </p:spPr>
        <p:txBody>
          <a:bodyPr>
            <a:normAutofit fontScale="92500" lnSpcReduction="20000"/>
          </a:bodyPr>
          <a:lstStyle/>
          <a:p>
            <a:r>
              <a:rPr lang="en-IE" dirty="0" smtClean="0"/>
              <a:t>Sample: persons aged 18 plus </a:t>
            </a:r>
          </a:p>
          <a:p>
            <a:r>
              <a:rPr lang="en-IE" dirty="0" smtClean="0"/>
              <a:t>Covers travel within the Island of Ireland only</a:t>
            </a:r>
          </a:p>
          <a:p>
            <a:r>
              <a:rPr lang="en-IE" dirty="0" smtClean="0"/>
              <a:t>Only journeys made by residents of the State were included</a:t>
            </a:r>
          </a:p>
          <a:p>
            <a:r>
              <a:rPr lang="en-IE" dirty="0" smtClean="0"/>
              <a:t>Excludes certain journeys e.g. those made by professional drivers</a:t>
            </a:r>
          </a:p>
          <a:p>
            <a:r>
              <a:rPr lang="en-IE" dirty="0" smtClean="0"/>
              <a:t>Data collected for a particular quarter – may not be representative of the year as a whole</a:t>
            </a:r>
          </a:p>
          <a:p>
            <a:r>
              <a:rPr lang="en-IE" dirty="0" smtClean="0"/>
              <a:t>Caution re definitions especially ‘work’/’work related’</a:t>
            </a:r>
          </a:p>
          <a:p>
            <a:r>
              <a:rPr lang="en-IE" dirty="0" smtClean="0"/>
              <a:t>Pilot survey</a:t>
            </a:r>
            <a:endParaRPr lang="en-IE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IE" dirty="0" smtClean="0"/>
              <a:t>Any questions?</a:t>
            </a:r>
          </a:p>
          <a:p>
            <a:pPr algn="ctr"/>
            <a:endParaRPr lang="en-IE" dirty="0" smtClean="0"/>
          </a:p>
          <a:p>
            <a:pPr algn="ctr"/>
            <a:r>
              <a:rPr lang="en-IE" dirty="0" smtClean="0"/>
              <a:t>Thank you!</a:t>
            </a:r>
          </a:p>
          <a:p>
            <a:endParaRPr lang="en-I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836712"/>
            <a:ext cx="8715436" cy="1008112"/>
          </a:xfrm>
        </p:spPr>
        <p:txBody>
          <a:bodyPr>
            <a:normAutofit/>
          </a:bodyPr>
          <a:lstStyle/>
          <a:p>
            <a:pPr algn="ctr"/>
            <a:r>
              <a:rPr lang="en-IE" sz="39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Survey design</a:t>
            </a:r>
            <a:endParaRPr lang="en-IE" sz="3900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dirty="0" smtClean="0"/>
              <a:t>NTS designed as a module to the Quarterly National Household Survey (QNHS)</a:t>
            </a:r>
          </a:p>
          <a:p>
            <a:r>
              <a:rPr lang="en-IE" dirty="0" smtClean="0"/>
              <a:t>Surveyed individuals aged 18 or over</a:t>
            </a:r>
          </a:p>
          <a:p>
            <a:r>
              <a:rPr lang="en-IE" dirty="0" smtClean="0"/>
              <a:t>Each participant assigned a ‘travel reference period’</a:t>
            </a:r>
          </a:p>
          <a:p>
            <a:r>
              <a:rPr lang="en-IE" dirty="0" smtClean="0"/>
              <a:t>Participants issued with a travel diary</a:t>
            </a:r>
          </a:p>
          <a:p>
            <a:r>
              <a:rPr lang="en-IE" dirty="0" smtClean="0"/>
              <a:t>If no travel diary completed, details on travel for the 24 hour period ending the day of the interview were collected instead</a:t>
            </a:r>
          </a:p>
          <a:p>
            <a:endParaRPr lang="en-I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692696"/>
            <a:ext cx="8715436" cy="1296144"/>
          </a:xfrm>
        </p:spPr>
        <p:txBody>
          <a:bodyPr>
            <a:noAutofit/>
          </a:bodyPr>
          <a:lstStyle/>
          <a:p>
            <a:pPr algn="ctr"/>
            <a:r>
              <a:rPr lang="en-IE" sz="39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Average journey profile and travel patterns</a:t>
            </a:r>
            <a:endParaRPr lang="en-IE" sz="3900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988840"/>
            <a:ext cx="8715436" cy="4608801"/>
          </a:xfrm>
        </p:spPr>
        <p:txBody>
          <a:bodyPr>
            <a:normAutofit lnSpcReduction="10000"/>
          </a:bodyPr>
          <a:lstStyle/>
          <a:p>
            <a:r>
              <a:rPr lang="en-IE" dirty="0" smtClean="0"/>
              <a:t>Respondents made an average of 2.4 journeys a day</a:t>
            </a:r>
          </a:p>
          <a:p>
            <a:r>
              <a:rPr lang="en-IE" dirty="0" smtClean="0"/>
              <a:t>The average journey took 24 minutes to complete</a:t>
            </a:r>
          </a:p>
          <a:p>
            <a:r>
              <a:rPr lang="en-IE" dirty="0" smtClean="0"/>
              <a:t>Average distance travelled per journey was 13 kilometres</a:t>
            </a:r>
          </a:p>
          <a:p>
            <a:r>
              <a:rPr lang="en-IE" dirty="0" smtClean="0"/>
              <a:t>Respondents made 17 journeys and spent 403 minutes (6 hours and 43 minutes) travelling 221 kilometres per week</a:t>
            </a:r>
          </a:p>
          <a:p>
            <a:endParaRPr lang="en-I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764704"/>
            <a:ext cx="8715436" cy="1080120"/>
          </a:xfrm>
        </p:spPr>
        <p:txBody>
          <a:bodyPr>
            <a:normAutofit/>
          </a:bodyPr>
          <a:lstStyle/>
          <a:p>
            <a:pPr algn="ctr"/>
            <a:r>
              <a:rPr lang="en-IE" sz="39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Journeys – some basic findings</a:t>
            </a:r>
            <a:endParaRPr lang="en-IE" sz="3900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916832"/>
            <a:ext cx="8715436" cy="4680809"/>
          </a:xfrm>
        </p:spPr>
        <p:txBody>
          <a:bodyPr/>
          <a:lstStyle/>
          <a:p>
            <a:r>
              <a:rPr lang="en-IE" dirty="0" smtClean="0"/>
              <a:t>70% of all journeys take less than 30 minutes to complete (39% less than 15 minutes)</a:t>
            </a:r>
          </a:p>
          <a:p>
            <a:r>
              <a:rPr lang="en-IE" dirty="0" smtClean="0"/>
              <a:t>Just 8% of journeys </a:t>
            </a:r>
            <a:r>
              <a:rPr lang="en-IE" dirty="0" smtClean="0">
                <a:latin typeface="Times New Roman"/>
                <a:cs typeface="Times New Roman"/>
              </a:rPr>
              <a:t>≥ 60 minutes</a:t>
            </a:r>
          </a:p>
          <a:p>
            <a:r>
              <a:rPr lang="en-IE" dirty="0" smtClean="0">
                <a:latin typeface="Times New Roman"/>
                <a:cs typeface="Times New Roman"/>
              </a:rPr>
              <a:t>41% of journeys are &lt; 4 kilometres</a:t>
            </a:r>
          </a:p>
          <a:p>
            <a:r>
              <a:rPr lang="en-IE" dirty="0" smtClean="0">
                <a:latin typeface="Times New Roman"/>
                <a:cs typeface="Times New Roman"/>
              </a:rPr>
              <a:t>41% of journeys are &gt; 8 kilometres</a:t>
            </a:r>
          </a:p>
          <a:p>
            <a:endParaRPr lang="en-I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836712"/>
            <a:ext cx="8715436" cy="864096"/>
          </a:xfrm>
        </p:spPr>
        <p:txBody>
          <a:bodyPr>
            <a:noAutofit/>
          </a:bodyPr>
          <a:lstStyle/>
          <a:p>
            <a:pPr algn="ctr"/>
            <a:r>
              <a:rPr lang="en-IE" sz="39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How people travel (Main mode of travel)</a:t>
            </a:r>
            <a:endParaRPr lang="en-IE" sz="3900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4" name="Content Placeholder 5"/>
          <p:cNvGraphicFramePr>
            <a:graphicFrameLocks noGrp="1"/>
          </p:cNvGraphicFramePr>
          <p:nvPr>
            <p:ph idx="1"/>
          </p:nvPr>
        </p:nvGraphicFramePr>
        <p:xfrm>
          <a:off x="214313" y="1844824"/>
          <a:ext cx="8715375" cy="4752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764704"/>
            <a:ext cx="8715436" cy="1152128"/>
          </a:xfrm>
        </p:spPr>
        <p:txBody>
          <a:bodyPr>
            <a:noAutofit/>
          </a:bodyPr>
          <a:lstStyle/>
          <a:p>
            <a:pPr algn="ctr"/>
            <a:r>
              <a:rPr lang="en-IE" sz="39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Mode of travel by vehicle ownership/regular usage</a:t>
            </a:r>
            <a:endParaRPr lang="en-IE" sz="3900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4313" y="2286000"/>
          <a:ext cx="8715375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5125"/>
                <a:gridCol w="2905125"/>
                <a:gridCol w="2905125"/>
              </a:tblGrid>
              <a:tr h="370840">
                <a:tc gridSpan="3">
                  <a:txBody>
                    <a:bodyPr/>
                    <a:lstStyle/>
                    <a:p>
                      <a:pPr algn="r"/>
                      <a:r>
                        <a:rPr lang="en-IE" b="0" i="1" dirty="0" smtClean="0"/>
                        <a:t>percentage</a:t>
                      </a:r>
                      <a:endParaRPr lang="en-IE" b="0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I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u="sng" dirty="0" smtClean="0"/>
                        <a:t>Vehicle Owner/Regular User</a:t>
                      </a:r>
                    </a:p>
                    <a:p>
                      <a:endParaRPr lang="en-I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Mode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Yes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Private Car - Driver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Private Car - Passenger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Walk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49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Bus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Rail/Dart/</a:t>
                      </a:r>
                      <a:r>
                        <a:rPr lang="en-IE" sz="14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Luas</a:t>
                      </a:r>
                      <a:endParaRPr lang="en-IE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Cycle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Van/Lorry &amp; Other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All Modes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908720"/>
            <a:ext cx="8715436" cy="1080120"/>
          </a:xfrm>
        </p:spPr>
        <p:txBody>
          <a:bodyPr>
            <a:noAutofit/>
          </a:bodyPr>
          <a:lstStyle/>
          <a:p>
            <a:pPr algn="ctr"/>
            <a:r>
              <a:rPr lang="en-IE" sz="39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Percentage distribution of weekly kilometres by mode of travel</a:t>
            </a:r>
            <a:endParaRPr lang="en-IE" sz="3900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4313" y="2060848"/>
          <a:ext cx="8715375" cy="45368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692696"/>
            <a:ext cx="8715436" cy="1080120"/>
          </a:xfrm>
        </p:spPr>
        <p:txBody>
          <a:bodyPr>
            <a:normAutofit/>
          </a:bodyPr>
          <a:lstStyle/>
          <a:p>
            <a:pPr algn="ctr"/>
            <a:r>
              <a:rPr lang="en-IE" sz="39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Why People Travel</a:t>
            </a:r>
            <a:endParaRPr lang="en-IE" sz="3900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4313" y="1916832"/>
          <a:ext cx="8715375" cy="4680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SO ADC Semina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3832</TotalTime>
  <Words>810</Words>
  <Application>Microsoft Office PowerPoint</Application>
  <PresentationFormat>On-screen Show (4:3)</PresentationFormat>
  <Paragraphs>235</Paragraphs>
  <Slides>21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Default Design</vt:lpstr>
      <vt:lpstr>CSO ADC Seminar</vt:lpstr>
      <vt:lpstr>1_Default Design</vt:lpstr>
      <vt:lpstr>CorelDRAW</vt:lpstr>
      <vt:lpstr>Pilot National Travel Survey 2009</vt:lpstr>
      <vt:lpstr>Introduction</vt:lpstr>
      <vt:lpstr>Survey design</vt:lpstr>
      <vt:lpstr>Average journey profile and travel patterns</vt:lpstr>
      <vt:lpstr>Journeys – some basic findings</vt:lpstr>
      <vt:lpstr>How people travel (Main mode of travel)</vt:lpstr>
      <vt:lpstr>Mode of travel by vehicle ownership/regular usage</vt:lpstr>
      <vt:lpstr>Percentage distribution of weekly kilometres by mode of travel</vt:lpstr>
      <vt:lpstr>Why People Travel</vt:lpstr>
      <vt:lpstr>Percentage distribution of weekly kilometres by why people travel</vt:lpstr>
      <vt:lpstr>Distance travelled and travel time by mode</vt:lpstr>
      <vt:lpstr>Weekly travel profile by mode of travel for the population  Q409</vt:lpstr>
      <vt:lpstr>Weekly travel profile by journey purpose for population Q409</vt:lpstr>
      <vt:lpstr>Urban/rural differences</vt:lpstr>
      <vt:lpstr>Gender differences</vt:lpstr>
      <vt:lpstr>Regional differences (Dublin and outside Dublin)</vt:lpstr>
      <vt:lpstr>Regional differences (Contd.)</vt:lpstr>
      <vt:lpstr>Availability of public transport </vt:lpstr>
      <vt:lpstr>Public transport usage </vt:lpstr>
      <vt:lpstr>Interpreting the data</vt:lpstr>
      <vt:lpstr>Slide 21</vt:lpstr>
    </vt:vector>
  </TitlesOfParts>
  <Company>Central Statistics Office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Administrative Data Seminar       - an added dimension to official statistics</dc:title>
  <dc:creator>dunnejo</dc:creator>
  <cp:lastModifiedBy>griffinm</cp:lastModifiedBy>
  <cp:revision>268</cp:revision>
  <dcterms:created xsi:type="dcterms:W3CDTF">2010-01-14T14:07:28Z</dcterms:created>
  <dcterms:modified xsi:type="dcterms:W3CDTF">2011-07-13T08:26:14Z</dcterms:modified>
</cp:coreProperties>
</file>