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4" r:id="rId4"/>
    <p:sldId id="278" r:id="rId5"/>
    <p:sldId id="281" r:id="rId6"/>
    <p:sldId id="286" r:id="rId7"/>
    <p:sldId id="282" r:id="rId8"/>
    <p:sldId id="287" r:id="rId9"/>
    <p:sldId id="266" r:id="rId10"/>
    <p:sldId id="274" r:id="rId11"/>
    <p:sldId id="267" r:id="rId12"/>
    <p:sldId id="283" r:id="rId13"/>
    <p:sldId id="271" r:id="rId14"/>
    <p:sldId id="272" r:id="rId15"/>
    <p:sldId id="279" r:id="rId16"/>
    <p:sldId id="284" r:id="rId17"/>
    <p:sldId id="273" r:id="rId18"/>
    <p:sldId id="285" r:id="rId19"/>
    <p:sldId id="263" r:id="rId20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32EF4-9F0D-4B18-BFD1-268924FFDE11}" type="datetimeFigureOut">
              <a:rPr lang="en-IE" smtClean="0"/>
              <a:t>19/10/2017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690F-5CE8-4B96-9588-F78D757180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1A-D54B-4FCA-B27B-DE8AD71AA100}" type="datetime1">
              <a:rPr lang="en-IE" smtClean="0"/>
              <a:t>19/10/2017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7495"/>
            <a:ext cx="1296144" cy="533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582"/>
            <a:ext cx="9144000" cy="30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D18989C-C3E8-4350-817D-BB23A37F0242}" type="datetime1">
              <a:rPr lang="en-IE" smtClean="0"/>
              <a:pPr/>
              <a:t>19/10/2017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IE" dirty="0"/>
              <a:t>www.cso.ie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9A03560-E876-4CE9-A951-D2D5E77DDF89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EFD9-B7C0-443E-9065-EB69AC74B96B}" type="datetime1">
              <a:rPr lang="en-IE" smtClean="0"/>
              <a:t>19/10/2017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>
                <a:solidFill>
                  <a:schemeClr val="bg1"/>
                </a:solidFill>
              </a:rPr>
              <a:t>www.cso.ie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7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67-1F76-45BE-A90F-8160E127DE26}" type="datetime1">
              <a:rPr lang="en-IE" smtClean="0"/>
              <a:t>19/10/2017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>
                <a:solidFill>
                  <a:schemeClr val="bg1"/>
                </a:solidFill>
              </a:rPr>
              <a:t>www.cso.ie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6CB3-26E0-45E6-959E-A5DF75CB59E1}" type="datetime1">
              <a:rPr lang="en-IE" smtClean="0"/>
              <a:t>19/10/2017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>
                <a:solidFill>
                  <a:schemeClr val="bg1"/>
                </a:solidFill>
              </a:rPr>
              <a:t>www.cso.ie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D688-A3E7-4C72-8021-FC5EFB2D31C2}" type="datetime1">
              <a:rPr lang="en-IE" smtClean="0"/>
              <a:t>19/10/2017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z="1000" dirty="0"/>
              <a:t>www.cso.ie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BA4F-0651-4C12-8CC5-605D11215D48}" type="datetime1">
              <a:rPr lang="en-IE" smtClean="0"/>
              <a:t>19/10/2017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IE" dirty="0"/>
              <a:t>www.cso.ie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12" y="204787"/>
            <a:ext cx="2834406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112" y="1076328"/>
            <a:ext cx="2834406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3EF4-8B82-476D-AE23-B9012F6C4378}" type="datetime1">
              <a:rPr lang="en-IE" smtClean="0"/>
              <a:t>19/10/2017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IE" dirty="0"/>
              <a:t>www.cso.ie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6B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205979"/>
            <a:ext cx="77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D81E13F-EDD5-4DE6-BFE1-70CD9F2FFCC7}" type="datetime1">
              <a:rPr lang="en-IE" smtClean="0"/>
              <a:pPr/>
              <a:t>19/10/2017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z="1000" dirty="0">
                <a:solidFill>
                  <a:schemeClr val="bg1"/>
                </a:solidFill>
              </a:rPr>
              <a:t>www.cso.ie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9A03560-E876-4CE9-A951-D2D5E77DDF89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o.ie/en/statistics/environmen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o.ie/en/aboutus/descriptionsandfunctions/memorandumsofunderstandin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11560" y="1059582"/>
            <a:ext cx="7772400" cy="1102519"/>
          </a:xfrm>
        </p:spPr>
        <p:txBody>
          <a:bodyPr>
            <a:noAutofit/>
          </a:bodyPr>
          <a:lstStyle/>
          <a:p>
            <a:r>
              <a:rPr lang="en-IE" sz="3200" b="1" dirty="0"/>
              <a:t>CSO Environment Statistics and Accounts</a:t>
            </a:r>
            <a:endParaRPr lang="en-IE" sz="3200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371600" y="2715766"/>
            <a:ext cx="6400800" cy="151333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2900" dirty="0">
                <a:solidFill>
                  <a:schemeClr val="bg1"/>
                </a:solidFill>
              </a:rPr>
              <a:t>A Broad View of Environment Statistics</a:t>
            </a:r>
          </a:p>
          <a:p>
            <a:pPr algn="l"/>
            <a:r>
              <a:rPr lang="en-GB" sz="2900" dirty="0">
                <a:solidFill>
                  <a:schemeClr val="bg1"/>
                </a:solidFill>
              </a:rPr>
              <a:t>6</a:t>
            </a:r>
            <a:r>
              <a:rPr lang="en-GB" sz="2900" baseline="30000" dirty="0">
                <a:solidFill>
                  <a:schemeClr val="bg1"/>
                </a:solidFill>
              </a:rPr>
              <a:t>th</a:t>
            </a:r>
            <a:r>
              <a:rPr lang="en-GB" sz="2900" dirty="0">
                <a:solidFill>
                  <a:schemeClr val="bg1"/>
                </a:solidFill>
              </a:rPr>
              <a:t> Administrative Data Centre Seminar, Dublin</a:t>
            </a:r>
          </a:p>
          <a:p>
            <a:pPr algn="l"/>
            <a:endParaRPr lang="en-IE" sz="2900" dirty="0">
              <a:solidFill>
                <a:schemeClr val="bg1"/>
              </a:solidFill>
            </a:endParaRPr>
          </a:p>
          <a:p>
            <a:pPr algn="l"/>
            <a:r>
              <a:rPr lang="en-GB" sz="2900" dirty="0">
                <a:solidFill>
                  <a:schemeClr val="bg1"/>
                </a:solidFill>
              </a:rPr>
              <a:t>Gerry Brady, Environment Statistics and Accounts, CSO</a:t>
            </a:r>
            <a:endParaRPr lang="en-IE" sz="2900" dirty="0">
              <a:solidFill>
                <a:schemeClr val="bg1"/>
              </a:solidFill>
            </a:endParaRPr>
          </a:p>
          <a:p>
            <a:pPr algn="l"/>
            <a:r>
              <a:rPr lang="en-GB" sz="2900" dirty="0">
                <a:solidFill>
                  <a:schemeClr val="bg1"/>
                </a:solidFill>
              </a:rPr>
              <a:t>October 24th, 2017</a:t>
            </a:r>
          </a:p>
          <a:p>
            <a:pPr algn="l"/>
            <a:endParaRPr lang="en-GB" sz="2900" dirty="0">
              <a:solidFill>
                <a:schemeClr val="bg1"/>
              </a:solidFill>
            </a:endParaRPr>
          </a:p>
          <a:p>
            <a:pPr algn="l"/>
            <a:endParaRPr lang="en-IE" sz="2900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rgbClr val="00B0F0"/>
                </a:solidFill>
                <a:hlinkClick r:id="rId2"/>
              </a:rPr>
              <a:t>http://www.cso.ie/en/statistics/environment/</a:t>
            </a:r>
            <a:endParaRPr lang="en-GB" sz="2800" dirty="0">
              <a:solidFill>
                <a:srgbClr val="00B0F0"/>
              </a:solidFill>
            </a:endParaRPr>
          </a:p>
          <a:p>
            <a:endParaRPr lang="en-GB" sz="2800" dirty="0">
              <a:solidFill>
                <a:srgbClr val="00B0F0"/>
              </a:solidFill>
            </a:endParaRPr>
          </a:p>
          <a:p>
            <a:r>
              <a:rPr lang="en-GB" sz="2800" dirty="0"/>
              <a:t>- 4 releases from environmental accounts</a:t>
            </a:r>
          </a:p>
          <a:p>
            <a:r>
              <a:rPr lang="en-GB" sz="2800" dirty="0"/>
              <a:t>- 5 releases based on administrative data</a:t>
            </a:r>
          </a:p>
          <a:p>
            <a:r>
              <a:rPr lang="en-GB" sz="2800" dirty="0"/>
              <a:t>- 1 household environment module release</a:t>
            </a:r>
          </a:p>
          <a:p>
            <a:r>
              <a:rPr lang="en-GB" sz="2800" dirty="0"/>
              <a:t>- Environment indicators report</a:t>
            </a:r>
          </a:p>
          <a:p>
            <a:r>
              <a:rPr lang="en-GB" sz="2800" dirty="0"/>
              <a:t>- Sustainable Development indicators report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50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2808312" cy="228371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Location of Residential Gas Meters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1026" name="Picture 2" descr="M:\GNI\Data\Output\Release_2016\Electronic Release 2016\NGC2016FIG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/>
          <a:stretch/>
        </p:blipFill>
        <p:spPr bwMode="auto">
          <a:xfrm>
            <a:off x="5220072" y="29516"/>
            <a:ext cx="3916756" cy="51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1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FBA52-84EB-4819-A4D4-A48FE3CA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Planned New Releases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776B4D-2FF0-45CE-B348-A51BF928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Business energy use survey</a:t>
            </a:r>
          </a:p>
          <a:p>
            <a:r>
              <a:rPr lang="en-GB" dirty="0"/>
              <a:t>Fishery statistics</a:t>
            </a:r>
          </a:p>
          <a:p>
            <a:r>
              <a:rPr lang="en-GB" dirty="0"/>
              <a:t>Fuel sales (e.g. filling stations)</a:t>
            </a:r>
          </a:p>
          <a:p>
            <a:r>
              <a:rPr lang="en-GB" dirty="0"/>
              <a:t>Waste statistics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wave environmental accounts modules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A7715C-9662-4BBA-84DB-D0F7C55A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58CC98-B926-42BC-BCEC-A2E15F24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43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Potential Releases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2800" dirty="0"/>
              <a:t>Non-domestic water meters</a:t>
            </a:r>
          </a:p>
          <a:p>
            <a:r>
              <a:rPr lang="en-IE" sz="2800" dirty="0"/>
              <a:t>Electricity meters</a:t>
            </a:r>
          </a:p>
          <a:p>
            <a:r>
              <a:rPr lang="en-GB" sz="2800" dirty="0"/>
              <a:t>Forestry statistics</a:t>
            </a:r>
          </a:p>
          <a:p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 err="1"/>
              <a:t>Agri</a:t>
            </a:r>
            <a:r>
              <a:rPr lang="en-GB" sz="2800" dirty="0"/>
              <a:t>-environment indicators</a:t>
            </a:r>
          </a:p>
          <a:p>
            <a:r>
              <a:rPr lang="en-IE" sz="2800" dirty="0"/>
              <a:t>Climate change indicators (UNECE)</a:t>
            </a:r>
          </a:p>
          <a:p>
            <a:r>
              <a:rPr lang="en-IE" sz="2800" dirty="0"/>
              <a:t>Green procurement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47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748464" cy="857250"/>
          </a:xfrm>
        </p:spPr>
        <p:txBody>
          <a:bodyPr>
            <a:noAutofit/>
          </a:bodyPr>
          <a:lstStyle/>
          <a:p>
            <a:r>
              <a:rPr lang="en-GB" b="1" dirty="0"/>
              <a:t>Administrative Microdata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Environment-related administrative data (examples)</a:t>
            </a:r>
          </a:p>
          <a:p>
            <a:r>
              <a:rPr lang="en-GB" sz="2400" dirty="0"/>
              <a:t>Domestic water meter data (Irish Water)</a:t>
            </a:r>
          </a:p>
          <a:p>
            <a:r>
              <a:rPr lang="en-GB" sz="2400" dirty="0"/>
              <a:t>Gas meter data (Gas Networks Ireland)</a:t>
            </a:r>
          </a:p>
          <a:p>
            <a:r>
              <a:rPr lang="en-GB" sz="2400" dirty="0"/>
              <a:t>Building Energy Ratings (SEAI)</a:t>
            </a:r>
          </a:p>
          <a:p>
            <a:endParaRPr lang="en-GB" sz="2400" dirty="0"/>
          </a:p>
          <a:p>
            <a:r>
              <a:rPr lang="en-GB" sz="2400" dirty="0"/>
              <a:t>Fuel distribution movements (Revenue)</a:t>
            </a:r>
          </a:p>
          <a:p>
            <a:r>
              <a:rPr lang="en-GB" sz="2400" dirty="0"/>
              <a:t>National Forest Inventory (Forest Service)</a:t>
            </a:r>
          </a:p>
          <a:p>
            <a:r>
              <a:rPr lang="en-GB" sz="2400" dirty="0"/>
              <a:t>Land Parcel Information System (D/Agriculture)</a:t>
            </a:r>
          </a:p>
          <a:p>
            <a:r>
              <a:rPr lang="en-GB" sz="2400" dirty="0"/>
              <a:t>Odometer readings (Road Safety Authority + D/Transport)</a:t>
            </a:r>
          </a:p>
          <a:p>
            <a:r>
              <a:rPr lang="en-GB" sz="2400" dirty="0"/>
              <a:t>Septic tank register (LGMA)</a:t>
            </a:r>
            <a:endParaRPr lang="en-I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96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63DA1-9E9B-4817-8358-03B33E05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Integrating Microdata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95787-5B41-4768-8711-8E69D8A07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Linking microdata files to add value e.g. linking odometer readings with vehicle characteristics with NACE sector of vehicle owners:</a:t>
            </a:r>
          </a:p>
          <a:p>
            <a:r>
              <a:rPr lang="en-GB" dirty="0" err="1"/>
              <a:t>Eircodes</a:t>
            </a:r>
            <a:endParaRPr lang="en-GB" dirty="0"/>
          </a:p>
          <a:p>
            <a:r>
              <a:rPr lang="en-GB" dirty="0" err="1"/>
              <a:t>Geodirectory</a:t>
            </a:r>
            <a:r>
              <a:rPr lang="en-GB" dirty="0"/>
              <a:t> X/Y and Building ID</a:t>
            </a:r>
          </a:p>
          <a:p>
            <a:r>
              <a:rPr lang="en-GB" dirty="0"/>
              <a:t>Enterprise numbers (VAT and CRO numbers )</a:t>
            </a:r>
          </a:p>
          <a:p>
            <a:r>
              <a:rPr lang="en-GB" dirty="0"/>
              <a:t>Spatially e.g. data at county level</a:t>
            </a:r>
          </a:p>
          <a:p>
            <a:r>
              <a:rPr lang="en-GB" dirty="0"/>
              <a:t>Thematic (NACE, CEPA/</a:t>
            </a:r>
            <a:r>
              <a:rPr lang="en-GB" dirty="0" err="1"/>
              <a:t>CReMA</a:t>
            </a:r>
            <a:r>
              <a:rPr lang="en-GB" dirty="0"/>
              <a:t>, Household)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683058-169E-4B79-B567-0F8B2EF1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A8EE30-8350-46D5-BB9F-929D8A1A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02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FAA31-5352-4565-8A12-32507BF0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Aichi Biodiversity target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A2C74-BC13-449A-A8E9-819EDD4C9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i="1" dirty="0"/>
              <a:t>By 2020, at the latest, biodiversity values … are being incorporated into national accounting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dirty="0"/>
              <a:t>Environment statistics are very broad ranging</a:t>
            </a:r>
          </a:p>
          <a:p>
            <a:r>
              <a:rPr lang="en-GB" dirty="0"/>
              <a:t>Need to understand trends in an integrated way</a:t>
            </a:r>
          </a:p>
          <a:p>
            <a:r>
              <a:rPr lang="en-GB" dirty="0"/>
              <a:t>Current and future impacts on terrestrial and marine ecosystems, human health, fuel poverty, air and water quality, social life and living conditions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6E7046-3BBE-4F63-B38E-8762EF59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5D283-4BBC-428C-A17D-BA5F3DD6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8110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/>
              <a:t>Statistical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Memoranda of Understanding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http://www.cso.ie/en/aboutus/descriptionsandfunctions/memorandumsofunderstanding/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Liaison groups</a:t>
            </a:r>
          </a:p>
          <a:p>
            <a:r>
              <a:rPr lang="en-GB" sz="2400" dirty="0" smtClean="0"/>
              <a:t>Environmental Protection Authority</a:t>
            </a:r>
            <a:endParaRPr lang="en-GB" sz="2400" dirty="0"/>
          </a:p>
          <a:p>
            <a:r>
              <a:rPr lang="en-GB" sz="2400" dirty="0" smtClean="0"/>
              <a:t>Sustainable Energy Authority of Ireland</a:t>
            </a:r>
            <a:endParaRPr lang="en-GB" sz="2400" dirty="0"/>
          </a:p>
          <a:p>
            <a:r>
              <a:rPr lang="en-GB" sz="2400" dirty="0" smtClean="0"/>
              <a:t>Department of Agriculture </a:t>
            </a:r>
            <a:r>
              <a:rPr lang="en-GB" sz="2400" dirty="0"/>
              <a:t>(Forest </a:t>
            </a:r>
            <a:r>
              <a:rPr lang="en-GB" sz="2400" dirty="0" smtClean="0"/>
              <a:t>Statistics)</a:t>
            </a:r>
          </a:p>
          <a:p>
            <a:r>
              <a:rPr lang="en-GB" sz="2400" smtClean="0"/>
              <a:t>Department </a:t>
            </a:r>
            <a:r>
              <a:rPr lang="en-GB" sz="2400" dirty="0"/>
              <a:t>of Housing </a:t>
            </a:r>
            <a:r>
              <a:rPr lang="en-GB" sz="2400" dirty="0" smtClean="0"/>
              <a:t>(Water </a:t>
            </a:r>
            <a:r>
              <a:rPr lang="en-GB" sz="2400" dirty="0"/>
              <a:t>S</a:t>
            </a:r>
            <a:r>
              <a:rPr lang="en-GB" sz="2400" dirty="0" smtClean="0"/>
              <a:t>tatistics)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112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04EE3-3420-4D6C-A73B-626E8ED6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Statistical Collaboration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1E74C-816D-4820-A87B-135052917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Data collection needs to be informed by input from policy bodies such as: Department of Communications, Climate Change and the Environment; EPA; SEAI; Marine Institute; NPWS; and NESC</a:t>
            </a:r>
          </a:p>
          <a:p>
            <a:endParaRPr lang="en-GB" dirty="0"/>
          </a:p>
          <a:p>
            <a:r>
              <a:rPr lang="en-GB" dirty="0"/>
              <a:t>Is there a need for an overall high-level environment </a:t>
            </a:r>
            <a:r>
              <a:rPr lang="en-GB"/>
              <a:t>statistics liaison group </a:t>
            </a:r>
            <a:r>
              <a:rPr lang="en-GB" dirty="0"/>
              <a:t>comprising the main data owners to ensure efficiency in data collection through more formal coordination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FF9D75-53E4-404D-A089-C9CA2819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075CBD-1C30-4CE0-A867-FBF4D4A0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1585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9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7534"/>
            <a:ext cx="7787208" cy="867743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Presentation Structure</a:t>
            </a:r>
            <a:r>
              <a:rPr lang="en-IE" dirty="0"/>
              <a:t/>
            </a:r>
            <a:br>
              <a:rPr lang="en-IE" dirty="0"/>
            </a:b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1"/>
            <a:ext cx="8219256" cy="317500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Eurostat environmental economic accounts</a:t>
            </a:r>
          </a:p>
          <a:p>
            <a:r>
              <a:rPr lang="en-GB" dirty="0">
                <a:solidFill>
                  <a:schemeClr val="bg1"/>
                </a:solidFill>
              </a:rPr>
              <a:t>Eurostat </a:t>
            </a:r>
            <a:r>
              <a:rPr lang="en-GB" dirty="0"/>
              <a:t>environmental</a:t>
            </a:r>
            <a:r>
              <a:rPr lang="en-GB" dirty="0">
                <a:solidFill>
                  <a:schemeClr val="bg1"/>
                </a:solidFill>
              </a:rPr>
              <a:t> statistics</a:t>
            </a:r>
          </a:p>
          <a:p>
            <a:r>
              <a:rPr lang="en-GB" dirty="0">
                <a:solidFill>
                  <a:schemeClr val="bg1"/>
                </a:solidFill>
              </a:rPr>
              <a:t>Administrative m</a:t>
            </a:r>
            <a:r>
              <a:rPr lang="en-GB" dirty="0"/>
              <a:t>icrod</a:t>
            </a:r>
            <a:r>
              <a:rPr lang="en-GB" dirty="0">
                <a:solidFill>
                  <a:schemeClr val="bg1"/>
                </a:solidFill>
              </a:rPr>
              <a:t>ata</a:t>
            </a:r>
          </a:p>
          <a:p>
            <a:r>
              <a:rPr lang="en-GB" dirty="0"/>
              <a:t>Surveys and dissemination</a:t>
            </a:r>
          </a:p>
          <a:p>
            <a:r>
              <a:rPr lang="en-IE" dirty="0">
                <a:solidFill>
                  <a:schemeClr val="bg1"/>
                </a:solidFill>
              </a:rPr>
              <a:t>Planned and potential new releases</a:t>
            </a:r>
          </a:p>
          <a:p>
            <a:r>
              <a:rPr lang="en-IE"/>
              <a:t>Statistical </a:t>
            </a:r>
            <a:r>
              <a:rPr lang="en-IE" dirty="0"/>
              <a:t>collaboration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84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Eurostat Environmental Economic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Regulation (EU) No 691/2011 contained three modules (</a:t>
            </a:r>
            <a:r>
              <a:rPr lang="en-GB" sz="2000" b="1" dirty="0"/>
              <a:t>1st wave</a:t>
            </a:r>
            <a:r>
              <a:rPr lang="en-GB" sz="2000" dirty="0"/>
              <a:t>):</a:t>
            </a:r>
          </a:p>
          <a:p>
            <a:pPr marL="0" indent="0">
              <a:buNone/>
            </a:pPr>
            <a:r>
              <a:rPr lang="en-GB" sz="2000" b="1" dirty="0"/>
              <a:t>1</a:t>
            </a:r>
            <a:r>
              <a:rPr lang="en-GB" sz="2000" dirty="0"/>
              <a:t> Air Emission Accounts (</a:t>
            </a:r>
            <a:r>
              <a:rPr lang="en-GB" sz="2000" dirty="0" smtClean="0"/>
              <a:t>first delivery by </a:t>
            </a:r>
            <a:r>
              <a:rPr lang="en-GB" sz="2000" dirty="0"/>
              <a:t>September </a:t>
            </a:r>
            <a:r>
              <a:rPr lang="en-GB" sz="2000" dirty="0" smtClean="0"/>
              <a:t>2013)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2</a:t>
            </a:r>
            <a:r>
              <a:rPr lang="en-GB" sz="2000" dirty="0"/>
              <a:t> Environmental Taxes (first delivery by September </a:t>
            </a:r>
            <a:r>
              <a:rPr lang="en-GB" sz="2000" dirty="0" smtClean="0"/>
              <a:t>2013)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3</a:t>
            </a:r>
            <a:r>
              <a:rPr lang="en-GB" sz="2000" dirty="0"/>
              <a:t> Material Flow Accounts (first delivery by December </a:t>
            </a:r>
            <a:r>
              <a:rPr lang="en-GB" sz="2000" dirty="0" smtClean="0"/>
              <a:t>2013)</a:t>
            </a: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Regulation (EU) No 538/2014 added three more modules (</a:t>
            </a:r>
            <a:r>
              <a:rPr lang="en-GB" sz="2000" b="1" dirty="0"/>
              <a:t>2nd wave</a:t>
            </a:r>
            <a:r>
              <a:rPr lang="en-GB" sz="2000" dirty="0"/>
              <a:t>):</a:t>
            </a:r>
          </a:p>
          <a:p>
            <a:pPr marL="0" indent="0">
              <a:buNone/>
            </a:pPr>
            <a:r>
              <a:rPr lang="en-GB" sz="2000" b="1" dirty="0"/>
              <a:t>4</a:t>
            </a:r>
            <a:r>
              <a:rPr lang="en-GB" sz="2000" dirty="0"/>
              <a:t> Environmental Protection Expenditure Accounts (first delivery by </a:t>
            </a:r>
            <a:r>
              <a:rPr lang="en-GB" sz="2000" dirty="0" smtClean="0"/>
              <a:t>Dec. </a:t>
            </a:r>
            <a:r>
              <a:rPr lang="en-GB" sz="2000" dirty="0"/>
              <a:t>2017)</a:t>
            </a:r>
          </a:p>
          <a:p>
            <a:pPr marL="0" indent="0">
              <a:buNone/>
            </a:pPr>
            <a:r>
              <a:rPr lang="en-GB" sz="2000" b="1" dirty="0"/>
              <a:t>5</a:t>
            </a:r>
            <a:r>
              <a:rPr lang="en-GB" sz="2000" dirty="0"/>
              <a:t> Environmental Goods and Services (first delivery by December 2017)</a:t>
            </a:r>
          </a:p>
          <a:p>
            <a:pPr marL="0" indent="0">
              <a:buNone/>
            </a:pPr>
            <a:r>
              <a:rPr lang="en-GB" sz="2000" b="1" dirty="0"/>
              <a:t>6</a:t>
            </a:r>
            <a:r>
              <a:rPr lang="en-GB" sz="2000" dirty="0"/>
              <a:t> Physical Energy Flow Accounts (first delivery by September 2017)</a:t>
            </a:r>
          </a:p>
          <a:p>
            <a:endParaRPr lang="en-I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27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807C7-DC6A-4FDD-B082-E08E0AF4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/>
              <a:t>Eurostat Environmental Economic Accounts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CEF8D-C47E-4606-9299-B4EF9466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Some questionnaires are completed on a voluntary basis so compliance rates are lower:</a:t>
            </a:r>
          </a:p>
          <a:p>
            <a:pPr marL="0" indent="0">
              <a:buNone/>
            </a:pPr>
            <a:r>
              <a:rPr lang="en-GB" sz="2800" dirty="0"/>
              <a:t>- Forest Accounts</a:t>
            </a:r>
          </a:p>
          <a:p>
            <a:pPr marL="0" indent="0">
              <a:buNone/>
            </a:pPr>
            <a:r>
              <a:rPr lang="en-GB" sz="2800" dirty="0"/>
              <a:t>- Water Accounts</a:t>
            </a:r>
          </a:p>
          <a:p>
            <a:pPr marL="0" indent="0">
              <a:buNone/>
            </a:pPr>
            <a:r>
              <a:rPr lang="en-GB" sz="2800" dirty="0"/>
              <a:t>- Environmental Subsidies</a:t>
            </a:r>
          </a:p>
          <a:p>
            <a:pPr marL="0" indent="0">
              <a:buNone/>
            </a:pPr>
            <a:r>
              <a:rPr lang="en-GB" sz="2800" dirty="0"/>
              <a:t>- Resource Management Expenditure Accounts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4E47F0-33E4-4596-8EDC-E0860C6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C78CE7-4D78-4A1D-A3EE-449741FA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41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0D3E8-476D-45C8-878F-F91B3379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Eurostat Methodological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9060A8-826F-45F7-8F54-7BB251231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Harmonised statistics achieved through:</a:t>
            </a:r>
          </a:p>
          <a:p>
            <a:r>
              <a:rPr lang="en-GB" dirty="0"/>
              <a:t>United Nations reference methodology (SEEA)</a:t>
            </a:r>
          </a:p>
          <a:p>
            <a:r>
              <a:rPr lang="en-GB" dirty="0"/>
              <a:t>Working Groups</a:t>
            </a:r>
          </a:p>
          <a:p>
            <a:r>
              <a:rPr lang="en-GB" dirty="0"/>
              <a:t>Task Forces</a:t>
            </a:r>
          </a:p>
          <a:p>
            <a:r>
              <a:rPr lang="en-GB" dirty="0"/>
              <a:t>Manuals</a:t>
            </a:r>
          </a:p>
          <a:p>
            <a:r>
              <a:rPr lang="en-GB" dirty="0"/>
              <a:t>Questionnaires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954701-6CBC-4641-B547-8AEE2FE1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EF0A8E-73B3-4952-8BD7-70FEA211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11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www.cso.ie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6</a:t>
            </a:fld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0"/>
            <a:ext cx="3528391" cy="473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3672408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BEB2C-A867-4E11-B209-AD92CAE0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DEE95-3918-4609-B101-87FD62604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System of Environmental Economic Accounts</a:t>
            </a:r>
          </a:p>
          <a:p>
            <a:r>
              <a:rPr lang="en-GB" sz="2800" dirty="0"/>
              <a:t>Consistent with National Accounts</a:t>
            </a:r>
          </a:p>
          <a:p>
            <a:r>
              <a:rPr lang="en-GB" sz="2800" dirty="0"/>
              <a:t>Residence not territorial principle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D110E5-988F-4B0D-B7E7-95A3336C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E1C906-7CE0-4CC1-A25D-F67B8BC1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99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www.cso.ie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8</a:t>
            </a:fld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0"/>
            <a:ext cx="3528391" cy="4803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3456384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Eurostat Environmental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100" dirty="0"/>
              <a:t>Waste Statistics Regulation (EPA and NWCPO)</a:t>
            </a:r>
          </a:p>
          <a:p>
            <a:r>
              <a:rPr lang="en-GB" sz="3100" dirty="0"/>
              <a:t>Energy Statistics Regulation (SEAI)</a:t>
            </a:r>
          </a:p>
          <a:p>
            <a:r>
              <a:rPr lang="en-GB" sz="3100" dirty="0"/>
              <a:t>Forestry </a:t>
            </a:r>
            <a:r>
              <a:rPr lang="en-GB" sz="3100" dirty="0" smtClean="0"/>
              <a:t>Statistics </a:t>
            </a:r>
            <a:r>
              <a:rPr lang="en-GB" sz="3100" dirty="0"/>
              <a:t>(D/Agriculture)</a:t>
            </a:r>
          </a:p>
          <a:p>
            <a:r>
              <a:rPr lang="en-GB" sz="3100" dirty="0"/>
              <a:t>Land Cover and Land Use (EPA, Forest Service, Ordnance Survey, …)</a:t>
            </a:r>
          </a:p>
          <a:p>
            <a:r>
              <a:rPr lang="en-GB" dirty="0"/>
              <a:t>Fishery </a:t>
            </a:r>
            <a:r>
              <a:rPr lang="en-GB" dirty="0" smtClean="0"/>
              <a:t>Statistics </a:t>
            </a:r>
            <a:r>
              <a:rPr lang="en-GB" dirty="0"/>
              <a:t>(SFPA)</a:t>
            </a:r>
          </a:p>
          <a:p>
            <a:r>
              <a:rPr lang="en-GB" dirty="0"/>
              <a:t>Aquaculture </a:t>
            </a:r>
            <a:r>
              <a:rPr lang="en-GB" dirty="0" smtClean="0"/>
              <a:t>Statistics </a:t>
            </a:r>
            <a:r>
              <a:rPr lang="en-GB" dirty="0"/>
              <a:t>(Marine Institute)</a:t>
            </a:r>
          </a:p>
          <a:p>
            <a:r>
              <a:rPr lang="en-GB" dirty="0"/>
              <a:t>Monthly Oil and Gas </a:t>
            </a:r>
            <a:r>
              <a:rPr lang="en-GB" dirty="0" smtClean="0"/>
              <a:t>Statistics </a:t>
            </a:r>
            <a:r>
              <a:rPr lang="en-GB" dirty="0"/>
              <a:t>(D/CCAE)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42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O Standard Text 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CSO PPT Swirl jpg template</Template>
  <TotalTime>484</TotalTime>
  <Words>662</Words>
  <Application>Microsoft Office PowerPoint</Application>
  <PresentationFormat>On-screen Show (16:9)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CSO Standard Text 2</vt:lpstr>
      <vt:lpstr>CSO Environment Statistics and Accounts</vt:lpstr>
      <vt:lpstr>Presentation Structure </vt:lpstr>
      <vt:lpstr>Eurostat Environmental Economic Accounts</vt:lpstr>
      <vt:lpstr> Eurostat Environmental Economic Accounts </vt:lpstr>
      <vt:lpstr>Eurostat Methodological Approach</vt:lpstr>
      <vt:lpstr>PowerPoint Presentation</vt:lpstr>
      <vt:lpstr>SEEA</vt:lpstr>
      <vt:lpstr>PowerPoint Presentation</vt:lpstr>
      <vt:lpstr>Eurostat Environmental Statistics</vt:lpstr>
      <vt:lpstr>Dissemination</vt:lpstr>
      <vt:lpstr>Location of Residential Gas Meters</vt:lpstr>
      <vt:lpstr>Planned New Releases</vt:lpstr>
      <vt:lpstr>Potential Releases</vt:lpstr>
      <vt:lpstr>Administrative Microdata</vt:lpstr>
      <vt:lpstr>Integrating Microdata</vt:lpstr>
      <vt:lpstr>Aichi Biodiversity target 2</vt:lpstr>
      <vt:lpstr>Statistical Collaboration</vt:lpstr>
      <vt:lpstr>Statistical Collaboration</vt:lpstr>
      <vt:lpstr>Thank You</vt:lpstr>
    </vt:vector>
  </TitlesOfParts>
  <Company>Central Statistics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Jeanette O'Leary</cp:lastModifiedBy>
  <cp:revision>98</cp:revision>
  <cp:lastPrinted>2017-09-29T11:14:11Z</cp:lastPrinted>
  <dcterms:created xsi:type="dcterms:W3CDTF">2016-07-12T14:50:51Z</dcterms:created>
  <dcterms:modified xsi:type="dcterms:W3CDTF">2017-10-19T16:36:59Z</dcterms:modified>
</cp:coreProperties>
</file>