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732" r:id="rId2"/>
    <p:sldId id="740" r:id="rId3"/>
    <p:sldId id="750" r:id="rId4"/>
    <p:sldId id="742" r:id="rId5"/>
    <p:sldId id="743" r:id="rId6"/>
    <p:sldId id="744" r:id="rId7"/>
    <p:sldId id="745" r:id="rId8"/>
    <p:sldId id="746" r:id="rId9"/>
    <p:sldId id="747" r:id="rId10"/>
    <p:sldId id="749" r:id="rId11"/>
    <p:sldId id="751" r:id="rId12"/>
    <p:sldId id="752" r:id="rId13"/>
    <p:sldId id="753" r:id="rId14"/>
    <p:sldId id="754" r:id="rId15"/>
    <p:sldId id="7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4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madmin01\GUI\GUI%20Division\GUI\Graduate%20programme\New%20publication%20drafts\Publication%20graphs_ar%20-%2018-0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madmin01\GUI\GUI%20Division\GUI\Graduate%20programme\New%20publication%20drafts\Publication%20graphs_ar%20-%2013-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soie-my.sharepoint.com/personal/alisha_ratigan_cso_ie/Documents/Publication%20graphs_ar%20-%2014-0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Reason for leaving school before</a:t>
            </a:r>
            <a:r>
              <a:rPr lang="en-IE" baseline="0"/>
              <a:t> LC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4F50"/>
            </a:solidFill>
            <a:ln>
              <a:noFill/>
            </a:ln>
            <a:effectLst/>
          </c:spPr>
          <c:invertIfNegative val="0"/>
          <c:cat>
            <c:strRef>
              <c:f>'Graph 12'!$A$2:$A$6</c:f>
              <c:strCache>
                <c:ptCount val="5"/>
                <c:pt idx="0">
                  <c:v>Personal reasons such as illness</c:v>
                </c:pt>
                <c:pt idx="1">
                  <c:v>Wanted to get a job or apprenticeship</c:v>
                </c:pt>
                <c:pt idx="2">
                  <c:v>Didn't get on with teachers / other students</c:v>
                </c:pt>
                <c:pt idx="3">
                  <c:v>Found school work difficult / boring</c:v>
                </c:pt>
                <c:pt idx="4">
                  <c:v>Other school related factors</c:v>
                </c:pt>
              </c:strCache>
            </c:strRef>
          </c:cat>
          <c:val>
            <c:numRef>
              <c:f>'Graph 12'!$B$2:$B$6</c:f>
              <c:numCache>
                <c:formatCode>General</c:formatCode>
                <c:ptCount val="5"/>
                <c:pt idx="0">
                  <c:v>36</c:v>
                </c:pt>
                <c:pt idx="1">
                  <c:v>42</c:v>
                </c:pt>
                <c:pt idx="2">
                  <c:v>46</c:v>
                </c:pt>
                <c:pt idx="3">
                  <c:v>67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4-47F1-9C1C-0E91455E4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900400"/>
        <c:axId val="797893840"/>
      </c:barChart>
      <c:catAx>
        <c:axId val="79790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893840"/>
        <c:crosses val="autoZero"/>
        <c:auto val="1"/>
        <c:lblAlgn val="ctr"/>
        <c:lblOffset val="100"/>
        <c:noMultiLvlLbl val="0"/>
      </c:catAx>
      <c:valAx>
        <c:axId val="797893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0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'Graph 13'!$A$5</c:f>
              <c:strCache>
                <c:ptCount val="1"/>
                <c:pt idx="0">
                  <c:v>Sat LC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'Graph 13'!$B$2:$I$3</c:f>
              <c:multiLvlStrCache>
                <c:ptCount val="7"/>
                <c:lvl>
                  <c:pt idx="0">
                    <c:v>All 24-year-olds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DEIS</c:v>
                  </c:pt>
                  <c:pt idx="4">
                    <c:v>Non-DEIS</c:v>
                  </c:pt>
                  <c:pt idx="5">
                    <c:v>In education or employment</c:v>
                  </c:pt>
                  <c:pt idx="6">
                    <c:v>Not in education or employment</c:v>
                  </c:pt>
                </c:lvl>
                <c:lvl>
                  <c:pt idx="1">
                    <c:v>Sex</c:v>
                  </c:pt>
                  <c:pt idx="3">
                    <c:v>Secondary School DEIS Status</c:v>
                  </c:pt>
                  <c:pt idx="5">
                    <c:v>Activity Status in 2022</c:v>
                  </c:pt>
                </c:lvl>
              </c:multiLvlStrCache>
            </c:multiLvlStrRef>
          </c:cat>
          <c:val>
            <c:numRef>
              <c:f>'Graph 13'!$B$5:$H$5</c:f>
              <c:numCache>
                <c:formatCode>General</c:formatCode>
                <c:ptCount val="7"/>
                <c:pt idx="0">
                  <c:v>93</c:v>
                </c:pt>
                <c:pt idx="1">
                  <c:v>91</c:v>
                </c:pt>
                <c:pt idx="2">
                  <c:v>94</c:v>
                </c:pt>
                <c:pt idx="3">
                  <c:v>86</c:v>
                </c:pt>
                <c:pt idx="4">
                  <c:v>94</c:v>
                </c:pt>
                <c:pt idx="5">
                  <c:v>95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3-45B7-85D0-F3CEA635A9ED}"/>
            </c:ext>
          </c:extLst>
        </c:ser>
        <c:ser>
          <c:idx val="0"/>
          <c:order val="1"/>
          <c:tx>
            <c:strRef>
              <c:f>'Graph 13'!$A$4</c:f>
              <c:strCache>
                <c:ptCount val="1"/>
                <c:pt idx="0">
                  <c:v>Didn't sit LC</c:v>
                </c:pt>
              </c:strCache>
            </c:strRef>
          </c:tx>
          <c:spPr>
            <a:solidFill>
              <a:srgbClr val="004F50"/>
            </a:solidFill>
            <a:ln>
              <a:noFill/>
            </a:ln>
            <a:effectLst/>
          </c:spPr>
          <c:invertIfNegative val="0"/>
          <c:cat>
            <c:multiLvlStrRef>
              <c:f>'Graph 13'!$B$2:$I$3</c:f>
              <c:multiLvlStrCache>
                <c:ptCount val="7"/>
                <c:lvl>
                  <c:pt idx="0">
                    <c:v>All 24-year-olds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DEIS</c:v>
                  </c:pt>
                  <c:pt idx="4">
                    <c:v>Non-DEIS</c:v>
                  </c:pt>
                  <c:pt idx="5">
                    <c:v>In education or employment</c:v>
                  </c:pt>
                  <c:pt idx="6">
                    <c:v>Not in education or employment</c:v>
                  </c:pt>
                </c:lvl>
                <c:lvl>
                  <c:pt idx="1">
                    <c:v>Sex</c:v>
                  </c:pt>
                  <c:pt idx="3">
                    <c:v>Secondary School DEIS Status</c:v>
                  </c:pt>
                  <c:pt idx="5">
                    <c:v>Activity Status in 2022</c:v>
                  </c:pt>
                </c:lvl>
              </c:multiLvlStrCache>
            </c:multiLvlStrRef>
          </c:cat>
          <c:val>
            <c:numRef>
              <c:f>'Graph 13'!$B$4:$H$4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14</c:v>
                </c:pt>
                <c:pt idx="4">
                  <c:v>6</c:v>
                </c:pt>
                <c:pt idx="5">
                  <c:v>5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3-45B7-85D0-F3CEA635A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50758144"/>
        <c:axId val="850762408"/>
      </c:barChart>
      <c:catAx>
        <c:axId val="8507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762408"/>
        <c:crosses val="autoZero"/>
        <c:auto val="1"/>
        <c:lblAlgn val="ctr"/>
        <c:lblOffset val="100"/>
        <c:noMultiLvlLbl val="0"/>
      </c:catAx>
      <c:valAx>
        <c:axId val="85076240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% of 24-year-olds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75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 15'!$B$1</c:f>
              <c:strCache>
                <c:ptCount val="1"/>
                <c:pt idx="0">
                  <c:v>Sat LC</c:v>
                </c:pt>
              </c:strCache>
            </c:strRef>
          </c:tx>
          <c:spPr>
            <a:solidFill>
              <a:srgbClr val="004F50"/>
            </a:solidFill>
            <a:ln>
              <a:noFill/>
            </a:ln>
            <a:effectLst/>
          </c:spPr>
          <c:invertIfNegative val="0"/>
          <c:cat>
            <c:strRef>
              <c:f>'Graph 15'!$A$2:$A$6</c:f>
              <c:strCache>
                <c:ptCount val="5"/>
                <c:pt idx="0">
                  <c:v>All GUI participants</c:v>
                </c:pt>
                <c:pt idx="1">
                  <c:v>20-year-old has at least one longstanding condition or illness</c:v>
                </c:pt>
                <c:pt idx="2">
                  <c:v>20-year-old has no longstanding conditions or illnesses</c:v>
                </c:pt>
                <c:pt idx="3">
                  <c:v>"Given out to" more frequently</c:v>
                </c:pt>
                <c:pt idx="4">
                  <c:v>"Given out to" less frequently</c:v>
                </c:pt>
              </c:strCache>
            </c:strRef>
          </c:cat>
          <c:val>
            <c:numRef>
              <c:f>'Graph 15'!$B$2:$B$6</c:f>
              <c:numCache>
                <c:formatCode>General</c:formatCode>
                <c:ptCount val="5"/>
                <c:pt idx="0">
                  <c:v>95</c:v>
                </c:pt>
                <c:pt idx="1">
                  <c:v>87</c:v>
                </c:pt>
                <c:pt idx="2">
                  <c:v>97</c:v>
                </c:pt>
                <c:pt idx="3">
                  <c:v>90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5-4851-8889-E49187779E78}"/>
            </c:ext>
          </c:extLst>
        </c:ser>
        <c:ser>
          <c:idx val="1"/>
          <c:order val="1"/>
          <c:tx>
            <c:strRef>
              <c:f>'Graph 15'!$C$1</c:f>
              <c:strCache>
                <c:ptCount val="1"/>
                <c:pt idx="0">
                  <c:v>Did not sit LC</c:v>
                </c:pt>
              </c:strCache>
            </c:strRef>
          </c:tx>
          <c:spPr>
            <a:solidFill>
              <a:srgbClr val="E27F26"/>
            </a:solidFill>
            <a:ln>
              <a:noFill/>
            </a:ln>
            <a:effectLst/>
          </c:spPr>
          <c:invertIfNegative val="0"/>
          <c:cat>
            <c:strRef>
              <c:f>'Graph 15'!$A$2:$A$6</c:f>
              <c:strCache>
                <c:ptCount val="5"/>
                <c:pt idx="0">
                  <c:v>All GUI participants</c:v>
                </c:pt>
                <c:pt idx="1">
                  <c:v>20-year-old has at least one longstanding condition or illness</c:v>
                </c:pt>
                <c:pt idx="2">
                  <c:v>20-year-old has no longstanding conditions or illnesses</c:v>
                </c:pt>
                <c:pt idx="3">
                  <c:v>"Given out to" more frequently</c:v>
                </c:pt>
                <c:pt idx="4">
                  <c:v>"Given out to" less frequently</c:v>
                </c:pt>
              </c:strCache>
            </c:strRef>
          </c:cat>
          <c:val>
            <c:numRef>
              <c:f>'Graph 15'!$C$2:$C$6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5-4851-8889-E49187779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4772776"/>
        <c:axId val="924774088"/>
      </c:barChart>
      <c:catAx>
        <c:axId val="92477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774088"/>
        <c:crosses val="autoZero"/>
        <c:auto val="1"/>
        <c:lblAlgn val="ctr"/>
        <c:lblOffset val="100"/>
        <c:noMultiLvlLbl val="0"/>
      </c:catAx>
      <c:valAx>
        <c:axId val="9247740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% of 20-years-olds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77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7DCF-3A81-492C-8E5A-A7F20A49F628}" type="datetimeFigureOut">
              <a:rPr lang="en-IE" smtClean="0"/>
              <a:t>29/11/2023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40E63-8B0A-4FCA-BBE0-B62075EE8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625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2834743"/>
          </a:xfrm>
        </p:spPr>
        <p:txBody>
          <a:bodyPr tIns="0" bIns="0" anchor="t" anchorCtr="0">
            <a:normAutofit/>
          </a:bodyPr>
          <a:lstStyle>
            <a:lvl1pPr>
              <a:lnSpc>
                <a:spcPts val="6133"/>
              </a:lnSpc>
              <a:defRPr sz="5867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403" y="5061181"/>
            <a:ext cx="5376597" cy="1464568"/>
          </a:xfrm>
        </p:spPr>
        <p:txBody>
          <a:bodyPr>
            <a:normAutofit/>
          </a:bodyPr>
          <a:lstStyle>
            <a:lvl1pPr marL="0" indent="0" algn="l">
              <a:lnSpc>
                <a:spcPts val="2933"/>
              </a:lnSpc>
              <a:buNone/>
              <a:defRPr sz="2667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264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6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6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7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32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1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3779208" cy="1162051"/>
          </a:xfrm>
        </p:spPr>
        <p:txBody>
          <a:bodyPr anchor="t" anchorCtr="0"/>
          <a:lstStyle>
            <a:lvl1pPr algn="l">
              <a:defRPr sz="2667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172171"/>
          </a:xfrm>
        </p:spPr>
        <p:txBody>
          <a:bodyPr/>
          <a:lstStyle>
            <a:lvl1pPr marL="0" indent="0" algn="l">
              <a:buNone/>
              <a:defRPr sz="4267" b="1">
                <a:solidFill>
                  <a:srgbClr val="45C1C0"/>
                </a:solidFill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422703"/>
            <a:ext cx="3779208" cy="401011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7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39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5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824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225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14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Roboto Slab Regular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 Slab Ligh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olorful swirly logo&#10;&#10;Description automatically generated with medium confidence">
            <a:extLst>
              <a:ext uri="{FF2B5EF4-FFF2-40B4-BE49-F238E27FC236}">
                <a16:creationId xmlns:a16="http://schemas.microsoft.com/office/drawing/2014/main" id="{76C35975-32FD-70B3-9B39-49A955C4B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11" y="332220"/>
            <a:ext cx="1082989" cy="10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olorful swirly logo&#10;&#10;Description automatically generated with medium confidence">
            <a:extLst>
              <a:ext uri="{FF2B5EF4-FFF2-40B4-BE49-F238E27FC236}">
                <a16:creationId xmlns:a16="http://schemas.microsoft.com/office/drawing/2014/main" id="{91714F0F-B5FC-A796-7518-59ADFA44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76" y="180250"/>
            <a:ext cx="901204" cy="8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chemeClr val="accent5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rgbClr val="639FA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9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701801"/>
            <a:ext cx="10943167" cy="3551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0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4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74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30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457189" indent="-457189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lang="en-US" sz="32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990575" indent="-380990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667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133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393C-53BB-4A13-8332-217D55FA2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9025003" cy="2834743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 Slab Light"/>
              </a:rPr>
              <a:t>Growing Up in Ireland	</a:t>
            </a:r>
            <a:endParaRPr lang="en-I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B458A-6E0B-4932-BF02-4E927AA5B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07" y="3988527"/>
            <a:ext cx="6722530" cy="222478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en-IE" sz="2400" dirty="0">
                <a:solidFill>
                  <a:srgbClr val="FAA21B"/>
                </a:solidFill>
                <a:latin typeface="Roboto Slab Light"/>
              </a:rPr>
              <a:t>Education Statistics Liaison Group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en-IE" sz="2400" dirty="0">
                <a:solidFill>
                  <a:srgbClr val="FAA21B"/>
                </a:solidFill>
                <a:latin typeface="Roboto Slab Light"/>
              </a:rPr>
              <a:t>23 November 2023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en-IE" sz="2400" dirty="0">
                <a:solidFill>
                  <a:srgbClr val="FAA21B"/>
                </a:solidFill>
                <a:latin typeface="Roboto Slab Light"/>
              </a:rPr>
              <a:t>Gillian Roche</a:t>
            </a:r>
          </a:p>
        </p:txBody>
      </p:sp>
      <p:pic>
        <p:nvPicPr>
          <p:cNvPr id="5" name="Picture 4" descr="A colorful swirly logo&#10;&#10;Description automatically generated with medium confidence">
            <a:extLst>
              <a:ext uri="{FF2B5EF4-FFF2-40B4-BE49-F238E27FC236}">
                <a16:creationId xmlns:a16="http://schemas.microsoft.com/office/drawing/2014/main" id="{CAF9A1F3-4D78-D689-B0D8-800A97F27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542" y="332015"/>
            <a:ext cx="1164187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883601"/>
          </a:xfrm>
        </p:spPr>
        <p:txBody>
          <a:bodyPr/>
          <a:lstStyle/>
          <a:p>
            <a:r>
              <a:rPr lang="en-IE" dirty="0"/>
              <a:t>GUI Cohort 98 – What’s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158240"/>
            <a:ext cx="11228832" cy="4190974"/>
          </a:xfrm>
        </p:spPr>
        <p:txBody>
          <a:bodyPr>
            <a:normAutofit lnSpcReduction="10000"/>
          </a:bodyPr>
          <a:lstStyle/>
          <a:p>
            <a:r>
              <a:rPr lang="en-IE" dirty="0"/>
              <a:t>Cohort turns 25 this year – currently being surveyed on</a:t>
            </a:r>
          </a:p>
          <a:p>
            <a:pPr lvl="1"/>
            <a:r>
              <a:rPr lang="en-IE" dirty="0"/>
              <a:t>Education to employment pathways</a:t>
            </a:r>
          </a:p>
          <a:p>
            <a:pPr lvl="1"/>
            <a:r>
              <a:rPr lang="en-IE" dirty="0"/>
              <a:t>Relationships</a:t>
            </a:r>
          </a:p>
          <a:p>
            <a:pPr lvl="1"/>
            <a:r>
              <a:rPr lang="en-IE" dirty="0"/>
              <a:t>Health</a:t>
            </a:r>
          </a:p>
          <a:p>
            <a:pPr lvl="1"/>
            <a:r>
              <a:rPr lang="en-IE" dirty="0"/>
              <a:t>Emigration &amp; plans to return</a:t>
            </a:r>
          </a:p>
          <a:p>
            <a:r>
              <a:rPr lang="en-IE" dirty="0"/>
              <a:t>Results due end 2024</a:t>
            </a:r>
          </a:p>
          <a:p>
            <a:r>
              <a:rPr lang="en-IE" dirty="0"/>
              <a:t>Next planned follow up at around 30 years of age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GUI &amp; administrative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469" y="1395715"/>
            <a:ext cx="5619931" cy="4290981"/>
          </a:xfrm>
        </p:spPr>
        <p:txBody>
          <a:bodyPr>
            <a:normAutofit fontScale="92500" lnSpcReduction="10000"/>
          </a:bodyPr>
          <a:lstStyle/>
          <a:p>
            <a:r>
              <a:rPr lang="en-IE" sz="2400" dirty="0"/>
              <a:t>Use of admin data was central to decision to move GUI to CSO</a:t>
            </a:r>
          </a:p>
          <a:p>
            <a:pPr lvl="1"/>
            <a:r>
              <a:rPr lang="en-IE" sz="1867" dirty="0"/>
              <a:t>Enhance existing analysis</a:t>
            </a:r>
          </a:p>
          <a:p>
            <a:pPr lvl="1"/>
            <a:r>
              <a:rPr lang="en-IE" sz="1867" dirty="0"/>
              <a:t>Reduce respondent burden</a:t>
            </a:r>
          </a:p>
          <a:p>
            <a:pPr lvl="1"/>
            <a:r>
              <a:rPr lang="en-IE" sz="1867" dirty="0"/>
              <a:t>Allow inter-wave analysis</a:t>
            </a:r>
          </a:p>
          <a:p>
            <a:pPr lvl="1"/>
            <a:r>
              <a:rPr lang="en-IE" sz="1867" dirty="0"/>
              <a:t>Track pathways over time</a:t>
            </a:r>
          </a:p>
          <a:p>
            <a:r>
              <a:rPr lang="en-IE" sz="2400" dirty="0"/>
              <a:t>Admin data gives additional insights into, e.g. progression to employment, income levels between survey waves.</a:t>
            </a:r>
          </a:p>
          <a:p>
            <a:r>
              <a:rPr lang="en-IE" sz="2400" dirty="0"/>
              <a:t>GUI enables further exploration of phenomena observed in admin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76C01-C287-489E-0DCF-B71AA47E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7639"/>
            <a:ext cx="5486400" cy="4071021"/>
          </a:xfrm>
        </p:spPr>
        <p:txBody>
          <a:bodyPr>
            <a:noAutofit/>
          </a:bodyPr>
          <a:lstStyle/>
          <a:p>
            <a:r>
              <a:rPr lang="en-IE" sz="2000" dirty="0"/>
              <a:t>Exploratory analysis of GUI Cohort 98 population carried out in 2023 using Educational Longitudinal Dataset (ELD)</a:t>
            </a:r>
          </a:p>
          <a:p>
            <a:r>
              <a:rPr lang="en-IE" sz="2000" dirty="0"/>
              <a:t>Example – those who left school before LC</a:t>
            </a:r>
          </a:p>
          <a:p>
            <a:pPr lvl="1"/>
            <a:r>
              <a:rPr lang="en-IE" sz="2000" dirty="0"/>
              <a:t>Fairly similar proportions in GUI / overall population</a:t>
            </a:r>
          </a:p>
          <a:p>
            <a:pPr lvl="1"/>
            <a:r>
              <a:rPr lang="en-IE" sz="2000" dirty="0"/>
              <a:t>Admin data gives some objective details of this group</a:t>
            </a:r>
          </a:p>
          <a:p>
            <a:pPr lvl="1"/>
            <a:r>
              <a:rPr lang="en-IE" sz="2000" dirty="0"/>
              <a:t>GUI gives insight into their subjective experience and broader context.</a:t>
            </a:r>
          </a:p>
          <a:p>
            <a:pPr marL="0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27495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24 year olds with no 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17DC958-CFB4-4D08-AC67-7FB484C90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521518"/>
              </p:ext>
            </p:extLst>
          </p:nvPr>
        </p:nvGraphicFramePr>
        <p:xfrm>
          <a:off x="609600" y="1305233"/>
          <a:ext cx="10972800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93ED54-D1C7-FB71-B182-485C16EBA8DD}"/>
              </a:ext>
            </a:extLst>
          </p:cNvPr>
          <p:cNvSpPr txBox="1"/>
          <p:nvPr/>
        </p:nvSpPr>
        <p:spPr>
          <a:xfrm>
            <a:off x="1740309" y="570995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Educational Longitudinal Dataset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5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20 year olds by LC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3ED54-D1C7-FB71-B182-485C16EBA8DD}"/>
              </a:ext>
            </a:extLst>
          </p:cNvPr>
          <p:cNvSpPr txBox="1"/>
          <p:nvPr/>
        </p:nvSpPr>
        <p:spPr>
          <a:xfrm>
            <a:off x="1740309" y="570995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Growing Up in Ireland Cohort 98@20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6A08C1-660A-4C2D-9F91-8392DE735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772721"/>
              </p:ext>
            </p:extLst>
          </p:nvPr>
        </p:nvGraphicFramePr>
        <p:xfrm>
          <a:off x="609600" y="1600200"/>
          <a:ext cx="10972800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3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883601"/>
          </a:xfrm>
        </p:spPr>
        <p:txBody>
          <a:bodyPr/>
          <a:lstStyle/>
          <a:p>
            <a:r>
              <a:rPr lang="en-IE" dirty="0"/>
              <a:t>Future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158240"/>
            <a:ext cx="11228832" cy="4190974"/>
          </a:xfrm>
        </p:spPr>
        <p:txBody>
          <a:bodyPr>
            <a:normAutofit/>
          </a:bodyPr>
          <a:lstStyle/>
          <a:p>
            <a:r>
              <a:rPr lang="en-IE" dirty="0"/>
              <a:t>Develop administrative data analysis &amp; GIS</a:t>
            </a:r>
          </a:p>
          <a:p>
            <a:pPr lvl="1"/>
            <a:r>
              <a:rPr lang="en-IE" dirty="0"/>
              <a:t>Cohort 24 – Childcare facilities, neighbourhood characteristics/services, air/water quality, access to transport</a:t>
            </a:r>
          </a:p>
          <a:p>
            <a:pPr lvl="1"/>
            <a:r>
              <a:rPr lang="en-IE" dirty="0"/>
              <a:t>Cohort 08 – Education outcomes, transitions, secondary to HE/FE, progression to employment</a:t>
            </a:r>
          </a:p>
          <a:p>
            <a:pPr lvl="1"/>
            <a:r>
              <a:rPr lang="en-IE" dirty="0"/>
              <a:t>Cohort 98 – Income and employment pathways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1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89AB-AC91-EB54-D1B2-A7B2125A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0216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2632-5C42-6C12-CE03-005239122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508788"/>
            <a:ext cx="9283337" cy="3840427"/>
          </a:xfrm>
        </p:spPr>
        <p:txBody>
          <a:bodyPr>
            <a:normAutofit/>
          </a:bodyPr>
          <a:lstStyle/>
          <a:p>
            <a:r>
              <a:rPr lang="en-US" dirty="0"/>
              <a:t>Overview of GUI</a:t>
            </a:r>
          </a:p>
          <a:p>
            <a:r>
              <a:rPr lang="en-US" dirty="0"/>
              <a:t>Findings from original cohorts</a:t>
            </a:r>
          </a:p>
          <a:p>
            <a:pPr lvl="1"/>
            <a:r>
              <a:rPr lang="en-US" dirty="0"/>
              <a:t>Cohort 08@13</a:t>
            </a:r>
          </a:p>
          <a:p>
            <a:pPr lvl="1"/>
            <a:r>
              <a:rPr lang="en-US" dirty="0"/>
              <a:t>Cohort 98@20 </a:t>
            </a:r>
          </a:p>
          <a:p>
            <a:r>
              <a:rPr lang="en-US" dirty="0"/>
              <a:t>Role of administrative data &amp; future plans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6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GUI to date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2632-5C42-6C12-CE03-005239122A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National longitudinal study – childhood through to adulthood</a:t>
            </a:r>
          </a:p>
          <a:p>
            <a:r>
              <a:rPr lang="en-US" dirty="0"/>
              <a:t>2007-2022 carried out by research consortium under contract to Department of Children, Equality, Disability, Integration and Youth</a:t>
            </a:r>
          </a:p>
          <a:p>
            <a:r>
              <a:rPr lang="en-US" dirty="0"/>
              <a:t>Since Jan 2023 – partnership between CSO and DCEDIY</a:t>
            </a:r>
          </a:p>
          <a:p>
            <a:pPr lvl="1"/>
            <a:r>
              <a:rPr lang="en-US" dirty="0"/>
              <a:t>CSO – data collection and analysis</a:t>
            </a:r>
          </a:p>
          <a:p>
            <a:pPr lvl="1"/>
            <a:r>
              <a:rPr lang="en-US" dirty="0"/>
              <a:t>DCEDIY – stakeholder consultation, identify research needs, promote use </a:t>
            </a:r>
          </a:p>
          <a:p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A95132-16FE-F5AE-9262-9EBFF69AAA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Cohort 98</a:t>
            </a:r>
          </a:p>
          <a:p>
            <a:pPr lvl="1"/>
            <a:r>
              <a:rPr lang="en-US" dirty="0"/>
              <a:t>Born in 1998, survey began when they were 9 years old</a:t>
            </a:r>
          </a:p>
          <a:p>
            <a:pPr lvl="1"/>
            <a:r>
              <a:rPr lang="en-US" dirty="0"/>
              <a:t>Now 25 years old – latest survey is currently in the field</a:t>
            </a:r>
          </a:p>
          <a:p>
            <a:r>
              <a:rPr lang="en-US" dirty="0"/>
              <a:t>Cohort 08 </a:t>
            </a:r>
          </a:p>
          <a:p>
            <a:pPr lvl="1"/>
            <a:r>
              <a:rPr lang="en-US" dirty="0"/>
              <a:t>Born in 2008, survey began when they were 9 months old</a:t>
            </a:r>
          </a:p>
          <a:p>
            <a:pPr lvl="1"/>
            <a:r>
              <a:rPr lang="en-US" dirty="0"/>
              <a:t>Last surveyed at 13 – during Covid</a:t>
            </a:r>
          </a:p>
          <a:p>
            <a:pPr lvl="1"/>
            <a:r>
              <a:rPr lang="en-US" dirty="0"/>
              <a:t>Next survey at age 17 – 2025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GUI – New Birth Cohort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2632-5C42-6C12-CE03-005239122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08788"/>
            <a:ext cx="5486400" cy="40169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New birth cohort from 2024</a:t>
            </a:r>
          </a:p>
          <a:p>
            <a:pPr lvl="1"/>
            <a:r>
              <a:rPr lang="en-US" dirty="0"/>
              <a:t>Cohort 24 – will be recruited at 9 months old</a:t>
            </a:r>
          </a:p>
          <a:p>
            <a:pPr lvl="1"/>
            <a:r>
              <a:rPr lang="en-US" dirty="0"/>
              <a:t>Sampling frame from admin data</a:t>
            </a:r>
          </a:p>
          <a:p>
            <a:pPr lvl="1"/>
            <a:r>
              <a:rPr lang="en-US" dirty="0"/>
              <a:t>Data collection at same intervals as Cohort 08 for comparability between cohorts</a:t>
            </a:r>
          </a:p>
          <a:p>
            <a:pPr lvl="2"/>
            <a:r>
              <a:rPr lang="en-US" dirty="0"/>
              <a:t>9 months, 3, 5, 7, 9, </a:t>
            </a:r>
            <a:r>
              <a:rPr lang="en-US" i="1" dirty="0"/>
              <a:t>13…..</a:t>
            </a:r>
          </a:p>
          <a:p>
            <a:pPr lvl="1"/>
            <a:r>
              <a:rPr lang="en-US" dirty="0"/>
              <a:t>Increased focus on data linkage</a:t>
            </a:r>
          </a:p>
          <a:p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6BF8A9-BBA8-F442-D8DB-53EA0A1E57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Pilot survey currently in the field (mid Oct-early Dec)</a:t>
            </a:r>
          </a:p>
          <a:p>
            <a:pPr lvl="1"/>
            <a:r>
              <a:rPr lang="en-US" dirty="0"/>
              <a:t>Household questionnaire</a:t>
            </a:r>
          </a:p>
          <a:p>
            <a:pPr lvl="1"/>
            <a:r>
              <a:rPr lang="en-US" dirty="0"/>
              <a:t>Primary informant re infant</a:t>
            </a:r>
          </a:p>
          <a:p>
            <a:pPr lvl="1"/>
            <a:r>
              <a:rPr lang="en-US" dirty="0"/>
              <a:t>Parent(s) resident with infant</a:t>
            </a:r>
          </a:p>
          <a:p>
            <a:pPr lvl="1"/>
            <a:r>
              <a:rPr lang="en-US" dirty="0"/>
              <a:t>Parent resident elsewhere</a:t>
            </a:r>
          </a:p>
          <a:p>
            <a:pPr lvl="1"/>
            <a:r>
              <a:rPr lang="en-US" dirty="0"/>
              <a:t>Childcare provider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GUI: Cohort 08@13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2" y="1278194"/>
            <a:ext cx="5371008" cy="4071021"/>
          </a:xfrm>
        </p:spPr>
        <p:txBody>
          <a:bodyPr>
            <a:normAutofit fontScale="55000" lnSpcReduction="20000"/>
          </a:bodyPr>
          <a:lstStyle/>
          <a:p>
            <a:r>
              <a:rPr lang="en-IE" dirty="0"/>
              <a:t>Majority living with 2 parents (82%)</a:t>
            </a:r>
          </a:p>
          <a:p>
            <a:r>
              <a:rPr lang="en-IE" dirty="0"/>
              <a:t>3 in 4 “very healthy”</a:t>
            </a:r>
          </a:p>
          <a:p>
            <a:r>
              <a:rPr lang="en-IE" dirty="0"/>
              <a:t>Most parents were in employment</a:t>
            </a:r>
          </a:p>
          <a:p>
            <a:pPr lvl="1"/>
            <a:r>
              <a:rPr lang="en-IE" dirty="0"/>
              <a:t>93% of fathers, 71% of mothers</a:t>
            </a:r>
          </a:p>
          <a:p>
            <a:r>
              <a:rPr lang="en-IE" dirty="0"/>
              <a:t>One in 10 families were experiencing financial strain</a:t>
            </a:r>
          </a:p>
          <a:p>
            <a:pPr lvl="1"/>
            <a:r>
              <a:rPr lang="en-IE" dirty="0"/>
              <a:t>One in 5 for one-parent families</a:t>
            </a:r>
          </a:p>
          <a:p>
            <a:r>
              <a:rPr lang="en-IE" dirty="0"/>
              <a:t>14% reported as having difficulty with “</a:t>
            </a:r>
            <a:r>
              <a:rPr lang="en-IE" i="1" dirty="0"/>
              <a:t>learning, remembering or concentrating</a:t>
            </a:r>
            <a:r>
              <a:rPr lang="en-IE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76C01-C287-489E-0DCF-B71AA47E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78194"/>
            <a:ext cx="5486400" cy="4071021"/>
          </a:xfrm>
        </p:spPr>
        <p:txBody>
          <a:bodyPr>
            <a:normAutofit fontScale="55000" lnSpcReduction="20000"/>
          </a:bodyPr>
          <a:lstStyle/>
          <a:p>
            <a:r>
              <a:rPr lang="en-IE" dirty="0"/>
              <a:t>1 in 3 live &lt; 2km from school</a:t>
            </a:r>
          </a:p>
          <a:p>
            <a:pPr lvl="1"/>
            <a:r>
              <a:rPr lang="en-IE" dirty="0"/>
              <a:t>&gt;60% of these walk or cycle to school</a:t>
            </a:r>
          </a:p>
          <a:p>
            <a:r>
              <a:rPr lang="en-IE" dirty="0"/>
              <a:t>More than half liked school “very much” or “quite a bit”</a:t>
            </a:r>
          </a:p>
          <a:p>
            <a:r>
              <a:rPr lang="en-IE" dirty="0"/>
              <a:t>Around half said they were encouraged to ask questions in school or told that their work was good</a:t>
            </a:r>
          </a:p>
          <a:p>
            <a:r>
              <a:rPr lang="en-IE" dirty="0"/>
              <a:t>Nearly a quarter were doing recommended levels of physical activity every day</a:t>
            </a:r>
          </a:p>
          <a:p>
            <a:pPr lvl="1"/>
            <a:r>
              <a:rPr lang="en-IE" dirty="0"/>
              <a:t>~50% on at least 5 days</a:t>
            </a:r>
          </a:p>
          <a:p>
            <a:pPr lvl="1"/>
            <a:r>
              <a:rPr lang="en-IE" dirty="0"/>
              <a:t>20% 2 days or fewer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183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GUI: Cohort 08@13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508788"/>
            <a:ext cx="5486400" cy="3957947"/>
          </a:xfrm>
        </p:spPr>
        <p:txBody>
          <a:bodyPr>
            <a:normAutofit fontScale="55000" lnSpcReduction="20000"/>
          </a:bodyPr>
          <a:lstStyle/>
          <a:p>
            <a:r>
              <a:rPr lang="en-IE" dirty="0"/>
              <a:t>4 in 5 take part in some kind of structured activity at least once a week</a:t>
            </a:r>
          </a:p>
          <a:p>
            <a:pPr lvl="1"/>
            <a:r>
              <a:rPr lang="en-IE" dirty="0"/>
              <a:t>Most common is team sport</a:t>
            </a:r>
          </a:p>
          <a:p>
            <a:r>
              <a:rPr lang="en-IE" dirty="0"/>
              <a:t>Most common unstructured activity was “spending time with pets”</a:t>
            </a:r>
          </a:p>
          <a:p>
            <a:pPr lvl="1"/>
            <a:r>
              <a:rPr lang="en-IE" dirty="0"/>
              <a:t>75% of girls, 69% of boys</a:t>
            </a:r>
          </a:p>
          <a:p>
            <a:r>
              <a:rPr lang="en-IE" dirty="0"/>
              <a:t>Girls more likely to report “low mood” in mental health questions 21% compared to 8% of boys</a:t>
            </a:r>
          </a:p>
          <a:p>
            <a:r>
              <a:rPr lang="en-IE" dirty="0"/>
              <a:t>Almost all (99%) had at least one friend – over half had between 3 and 5 friends to “hang around with”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76C01-C287-489E-0DCF-B71AA47E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7639"/>
            <a:ext cx="5486400" cy="4071021"/>
          </a:xfrm>
        </p:spPr>
        <p:txBody>
          <a:bodyPr>
            <a:normAutofit fontScale="55000" lnSpcReduction="20000"/>
          </a:bodyPr>
          <a:lstStyle/>
          <a:p>
            <a:r>
              <a:rPr lang="en-IE" dirty="0"/>
              <a:t>Almost all (98%) have their own smartphone with internet access</a:t>
            </a:r>
          </a:p>
          <a:p>
            <a:r>
              <a:rPr lang="en-IE" dirty="0"/>
              <a:t>7 in 10 also have access to some other internet enabled device either for sole or shared use</a:t>
            </a:r>
          </a:p>
          <a:p>
            <a:r>
              <a:rPr lang="en-IE" dirty="0"/>
              <a:t>Screen time on weekdays</a:t>
            </a:r>
          </a:p>
          <a:p>
            <a:pPr lvl="1"/>
            <a:r>
              <a:rPr lang="en-IE" dirty="0"/>
              <a:t>93% - at least some TV</a:t>
            </a:r>
          </a:p>
          <a:p>
            <a:pPr lvl="1"/>
            <a:r>
              <a:rPr lang="en-IE" dirty="0"/>
              <a:t>40% - no time spent gaming</a:t>
            </a:r>
          </a:p>
          <a:p>
            <a:pPr lvl="1"/>
            <a:r>
              <a:rPr lang="en-IE" dirty="0"/>
              <a:t>6% - 3 hours or more gaming</a:t>
            </a:r>
          </a:p>
          <a:p>
            <a:pPr lvl="1"/>
            <a:r>
              <a:rPr lang="en-IE" dirty="0"/>
              <a:t>60% - up to 2 hours online</a:t>
            </a:r>
          </a:p>
        </p:txBody>
      </p:sp>
    </p:spTree>
    <p:extLst>
      <p:ext uri="{BB962C8B-B14F-4D97-AF65-F5344CB8AC3E}">
        <p14:creationId xmlns:p14="http://schemas.microsoft.com/office/powerpoint/2010/main" val="345339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883601"/>
          </a:xfrm>
        </p:spPr>
        <p:txBody>
          <a:bodyPr/>
          <a:lstStyle/>
          <a:p>
            <a:r>
              <a:rPr lang="en-IE" dirty="0"/>
              <a:t>GUI Cohort 08 – What’s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158240"/>
            <a:ext cx="11228832" cy="4190974"/>
          </a:xfrm>
        </p:spPr>
        <p:txBody>
          <a:bodyPr>
            <a:normAutofit fontScale="62500" lnSpcReduction="20000"/>
          </a:bodyPr>
          <a:lstStyle/>
          <a:p>
            <a:r>
              <a:rPr lang="en-IE" dirty="0"/>
              <a:t>Next data collection @17 – 2025</a:t>
            </a:r>
          </a:p>
          <a:p>
            <a:r>
              <a:rPr lang="en-IE" dirty="0"/>
              <a:t>Design is already underway</a:t>
            </a:r>
          </a:p>
          <a:p>
            <a:r>
              <a:rPr lang="en-IE" dirty="0"/>
              <a:t>Strong focus on education pathways </a:t>
            </a:r>
          </a:p>
          <a:p>
            <a:pPr lvl="1"/>
            <a:r>
              <a:rPr lang="en-IE" dirty="0"/>
              <a:t>Examination results</a:t>
            </a:r>
          </a:p>
          <a:p>
            <a:pPr lvl="1"/>
            <a:r>
              <a:rPr lang="en-IE" dirty="0"/>
              <a:t>Post-school choices</a:t>
            </a:r>
          </a:p>
          <a:p>
            <a:pPr lvl="1"/>
            <a:r>
              <a:rPr lang="en-IE" dirty="0"/>
              <a:t>Subjective experience of second level education</a:t>
            </a:r>
          </a:p>
          <a:p>
            <a:pPr lvl="1"/>
            <a:r>
              <a:rPr lang="en-IE" dirty="0"/>
              <a:t>Early school leavers</a:t>
            </a:r>
          </a:p>
          <a:p>
            <a:r>
              <a:rPr lang="en-IE" dirty="0"/>
              <a:t>Wide range of other topics</a:t>
            </a:r>
          </a:p>
          <a:p>
            <a:pPr lvl="1"/>
            <a:r>
              <a:rPr lang="en-IE" dirty="0"/>
              <a:t>Health behaviours, mental health, substance use, relationship with technology and social media, caring responsibilities, civic participation, employment goals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GUI: Cohort 98@20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508788"/>
            <a:ext cx="5486400" cy="3957947"/>
          </a:xfrm>
        </p:spPr>
        <p:txBody>
          <a:bodyPr>
            <a:normAutofit fontScale="70000" lnSpcReduction="20000"/>
          </a:bodyPr>
          <a:lstStyle/>
          <a:p>
            <a:r>
              <a:rPr lang="en-IE" dirty="0"/>
              <a:t>Leaving Certificate completion</a:t>
            </a:r>
          </a:p>
          <a:p>
            <a:pPr lvl="1"/>
            <a:r>
              <a:rPr lang="en-IE" dirty="0"/>
              <a:t>67% - traditional LC</a:t>
            </a:r>
          </a:p>
          <a:p>
            <a:pPr lvl="1"/>
            <a:r>
              <a:rPr lang="en-IE" dirty="0"/>
              <a:t>24% - LCVP</a:t>
            </a:r>
          </a:p>
          <a:p>
            <a:pPr lvl="1"/>
            <a:r>
              <a:rPr lang="en-IE" dirty="0"/>
              <a:t>4% - LCA</a:t>
            </a:r>
          </a:p>
          <a:p>
            <a:pPr lvl="1"/>
            <a:r>
              <a:rPr lang="en-IE" dirty="0"/>
              <a:t>5% - no LC completion</a:t>
            </a:r>
          </a:p>
          <a:p>
            <a:r>
              <a:rPr lang="en-IE" dirty="0"/>
              <a:t>Mean of 385 CAO points</a:t>
            </a:r>
          </a:p>
          <a:p>
            <a:pPr lvl="1"/>
            <a:r>
              <a:rPr lang="en-IE" dirty="0"/>
              <a:t>301 for those in lowest quintile for Drumcondra reading test at age 9</a:t>
            </a:r>
          </a:p>
          <a:p>
            <a:pPr lvl="1"/>
            <a:r>
              <a:rPr lang="en-IE" dirty="0"/>
              <a:t>463 for those in highest quintile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2FFCEAE-2EDB-451D-9F28-F0FD198967C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417638"/>
          <a:ext cx="548640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10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4A0-4295-D9D2-EDBE-73C821A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GUI: Cohort 98@20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550A8-A6F9-D94B-D2B9-63FE7EFB2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469" y="1395715"/>
            <a:ext cx="5619931" cy="4290981"/>
          </a:xfrm>
        </p:spPr>
        <p:txBody>
          <a:bodyPr>
            <a:normAutofit fontScale="55000" lnSpcReduction="20000"/>
          </a:bodyPr>
          <a:lstStyle/>
          <a:p>
            <a:r>
              <a:rPr lang="en-IE" dirty="0"/>
              <a:t>87%* took at least one post secondary education programme</a:t>
            </a:r>
          </a:p>
          <a:p>
            <a:r>
              <a:rPr lang="en-IE" dirty="0"/>
              <a:t>70% went into higher education either directly from school or via FE pathway</a:t>
            </a:r>
          </a:p>
          <a:p>
            <a:pPr lvl="1"/>
            <a:r>
              <a:rPr lang="en-IE" dirty="0"/>
              <a:t>90-95% of those with highest grades in LC/LCVP</a:t>
            </a:r>
          </a:p>
          <a:p>
            <a:pPr lvl="1"/>
            <a:r>
              <a:rPr lang="en-IE" dirty="0"/>
              <a:t>38% of those with lower LC/LCVP grades</a:t>
            </a:r>
          </a:p>
          <a:p>
            <a:pPr lvl="1"/>
            <a:r>
              <a:rPr lang="en-IE" dirty="0"/>
              <a:t>10% of those with LCA</a:t>
            </a:r>
          </a:p>
          <a:p>
            <a:r>
              <a:rPr lang="en-IE" dirty="0"/>
              <a:t>17% did at least one PLC course</a:t>
            </a:r>
          </a:p>
          <a:p>
            <a:r>
              <a:rPr lang="en-IE" dirty="0"/>
              <a:t>10% did other FE such as apprenticeship</a:t>
            </a:r>
          </a:p>
          <a:p>
            <a:r>
              <a:rPr lang="en-IE" sz="1900" dirty="0"/>
              <a:t>*does not equal sum of levels below as a respondent may report enrolling in more than one type – e.g.  PLC leading to 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CB0-BD6C-5524-AD2A-213DD1CD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76C01-C287-489E-0DCF-B71AA47E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7639"/>
            <a:ext cx="5486400" cy="4071021"/>
          </a:xfrm>
        </p:spPr>
        <p:txBody>
          <a:bodyPr>
            <a:noAutofit/>
          </a:bodyPr>
          <a:lstStyle/>
          <a:p>
            <a:r>
              <a:rPr lang="en-IE" sz="2400" dirty="0"/>
              <a:t>Important factors in choice of HE/FE institution</a:t>
            </a:r>
          </a:p>
          <a:p>
            <a:pPr lvl="1"/>
            <a:r>
              <a:rPr lang="en-IE" sz="2400" dirty="0"/>
              <a:t>Subject preference – 93%</a:t>
            </a:r>
          </a:p>
          <a:p>
            <a:pPr lvl="1"/>
            <a:r>
              <a:rPr lang="en-IE" sz="2400" dirty="0"/>
              <a:t>Reputation – 80%</a:t>
            </a:r>
          </a:p>
          <a:p>
            <a:pPr lvl="1"/>
            <a:r>
              <a:rPr lang="en-IE" sz="2400" dirty="0"/>
              <a:t>Transport options – 66%</a:t>
            </a:r>
          </a:p>
          <a:p>
            <a:pPr lvl="1"/>
            <a:r>
              <a:rPr lang="en-IE" sz="2400" dirty="0"/>
              <a:t>Parental views – 52%</a:t>
            </a:r>
          </a:p>
          <a:p>
            <a:pPr lvl="1"/>
            <a:r>
              <a:rPr lang="en-IE" sz="2400" dirty="0"/>
              <a:t>Able to live at home – 50%</a:t>
            </a:r>
          </a:p>
          <a:p>
            <a:pPr marL="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282413901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1032</Words>
  <Application>Microsoft Office PowerPoint</Application>
  <PresentationFormat>Widescreen</PresentationFormat>
  <Paragraphs>147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Roboto Slab Light</vt:lpstr>
      <vt:lpstr>Roboto Slab Regular</vt:lpstr>
      <vt:lpstr>CSO Standard Text 2</vt:lpstr>
      <vt:lpstr>Growing Up in Ireland </vt:lpstr>
      <vt:lpstr>Introduction</vt:lpstr>
      <vt:lpstr>GUI to date - overview</vt:lpstr>
      <vt:lpstr>GUI – New Birth Cohort</vt:lpstr>
      <vt:lpstr>GUI: Cohort 08@13</vt:lpstr>
      <vt:lpstr>GUI: Cohort 08@13</vt:lpstr>
      <vt:lpstr>GUI Cohort 08 – What’s next</vt:lpstr>
      <vt:lpstr>GUI: Cohort 98@20</vt:lpstr>
      <vt:lpstr>GUI: Cohort 98@20</vt:lpstr>
      <vt:lpstr>GUI Cohort 98 – What’s next</vt:lpstr>
      <vt:lpstr>GUI &amp; administrative data</vt:lpstr>
      <vt:lpstr>24 year olds with no LC</vt:lpstr>
      <vt:lpstr>20 year olds by LC status</vt:lpstr>
      <vt:lpstr>Future plans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Up in Ireland</dc:title>
  <dc:creator>Bridget Hearne</dc:creator>
  <cp:lastModifiedBy>Brian Stanley</cp:lastModifiedBy>
  <cp:revision>22</cp:revision>
  <dcterms:created xsi:type="dcterms:W3CDTF">2023-09-04T09:02:09Z</dcterms:created>
  <dcterms:modified xsi:type="dcterms:W3CDTF">2023-11-30T11:19:54Z</dcterms:modified>
</cp:coreProperties>
</file>