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56" r:id="rId2"/>
    <p:sldId id="260" r:id="rId3"/>
    <p:sldId id="264" r:id="rId4"/>
    <p:sldId id="278" r:id="rId5"/>
    <p:sldId id="281" r:id="rId6"/>
    <p:sldId id="266" r:id="rId7"/>
    <p:sldId id="282" r:id="rId8"/>
    <p:sldId id="263" r:id="rId9"/>
  </p:sldIdLst>
  <p:sldSz cx="9144000" cy="5143500" type="screen16x9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A6BA"/>
    <a:srgbClr val="40A7CC"/>
    <a:srgbClr val="4BC1BB"/>
    <a:srgbClr val="3EC7CE"/>
    <a:srgbClr val="63A9A1"/>
    <a:srgbClr val="49B4C3"/>
    <a:srgbClr val="57A3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32EF4-9F0D-4B18-BFD1-268924FFDE11}" type="datetimeFigureOut">
              <a:rPr lang="en-IE" smtClean="0"/>
              <a:t>19/10/2017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690F-5CE8-4B96-9588-F78D757180B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22235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241A-D54B-4FCA-B27B-DE8AD71AA100}" type="datetime1">
              <a:rPr lang="en-IE" smtClean="0"/>
              <a:t>19/10/2017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www.cso.ie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7495"/>
            <a:ext cx="1296144" cy="5330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582"/>
            <a:ext cx="9144000" cy="303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BD18989C-C3E8-4350-817D-BB23A37F0242}" type="datetime1">
              <a:rPr lang="en-IE" smtClean="0"/>
              <a:pPr/>
              <a:t>19/10/2017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IE" dirty="0"/>
              <a:t>www.cso.ie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F9A03560-E876-4CE9-A951-D2D5E77DDF89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9"/>
            <a:ext cx="3795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58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EFD9-B7C0-443E-9065-EB69AC74B96B}" type="datetime1">
              <a:rPr lang="en-IE" smtClean="0"/>
              <a:t>19/10/2017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sz="1000" dirty="0">
                <a:solidFill>
                  <a:schemeClr val="bg1"/>
                </a:solidFill>
              </a:rPr>
              <a:t>www.cso.ie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9"/>
            <a:ext cx="3795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7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AB167-1F76-45BE-A90F-8160E127DE26}" type="datetime1">
              <a:rPr lang="en-IE" smtClean="0"/>
              <a:t>19/10/2017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sz="1000" dirty="0">
                <a:solidFill>
                  <a:schemeClr val="bg1"/>
                </a:solidFill>
              </a:rPr>
              <a:t>www.cso.ie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9"/>
            <a:ext cx="3795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21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C6CB3-26E0-45E6-959E-A5DF75CB59E1}" type="datetime1">
              <a:rPr lang="en-IE" smtClean="0"/>
              <a:t>19/10/2017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sz="1000" dirty="0">
                <a:solidFill>
                  <a:schemeClr val="bg1"/>
                </a:solidFill>
              </a:rPr>
              <a:t>www.cso.ie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9"/>
            <a:ext cx="3795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929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D688-A3E7-4C72-8021-FC5EFB2D31C2}" type="datetime1">
              <a:rPr lang="en-IE" smtClean="0"/>
              <a:t>19/10/2017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 sz="1000" dirty="0"/>
              <a:t>www.cso.ie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9"/>
            <a:ext cx="3795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3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BA4F-0651-4C12-8CC5-605D11215D48}" type="datetime1">
              <a:rPr lang="en-IE" smtClean="0"/>
              <a:t>19/10/2017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IE" dirty="0"/>
              <a:t>www.cso.ie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9"/>
            <a:ext cx="3795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57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112" y="204787"/>
            <a:ext cx="2834406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112" y="1076328"/>
            <a:ext cx="2834406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3EF4-8B82-476D-AE23-B9012F6C4378}" type="datetime1">
              <a:rPr lang="en-IE" smtClean="0"/>
              <a:t>19/10/2017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IE" dirty="0"/>
              <a:t>www.cso.ie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9"/>
            <a:ext cx="3795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2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A6BA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1600" y="205979"/>
            <a:ext cx="7715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1D81E13F-EDD5-4DE6-BFE1-70CD9F2FFCC7}" type="datetime1">
              <a:rPr lang="en-IE" smtClean="0"/>
              <a:pPr/>
              <a:t>19/10/2017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E" sz="1000" dirty="0">
                <a:solidFill>
                  <a:schemeClr val="bg1"/>
                </a:solidFill>
              </a:rPr>
              <a:t>www.cso.ie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F9A03560-E876-4CE9-A951-D2D5E77DDF89}" type="slidenum">
              <a:rPr lang="en-IE" smtClean="0"/>
              <a:pPr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2422107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611560" y="1059582"/>
            <a:ext cx="7772400" cy="1102519"/>
          </a:xfrm>
        </p:spPr>
        <p:txBody>
          <a:bodyPr>
            <a:noAutofit/>
          </a:bodyPr>
          <a:lstStyle/>
          <a:p>
            <a:r>
              <a:rPr lang="en-GB" sz="3200" b="1" dirty="0"/>
              <a:t>A Broad View of Environment Statistics</a:t>
            </a:r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>
          <a:xfrm>
            <a:off x="1371600" y="2715766"/>
            <a:ext cx="6400800" cy="1513334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GB" sz="2900" dirty="0">
                <a:solidFill>
                  <a:schemeClr val="bg1"/>
                </a:solidFill>
              </a:rPr>
              <a:t>6</a:t>
            </a:r>
            <a:r>
              <a:rPr lang="en-GB" sz="2900" baseline="30000" dirty="0">
                <a:solidFill>
                  <a:schemeClr val="bg1"/>
                </a:solidFill>
              </a:rPr>
              <a:t>th</a:t>
            </a:r>
            <a:r>
              <a:rPr lang="en-GB" sz="2900" dirty="0">
                <a:solidFill>
                  <a:schemeClr val="bg1"/>
                </a:solidFill>
              </a:rPr>
              <a:t> Administrative Data Centre Seminar, Dublin</a:t>
            </a:r>
          </a:p>
          <a:p>
            <a:pPr algn="l"/>
            <a:endParaRPr lang="en-IE" sz="2900" dirty="0">
              <a:solidFill>
                <a:schemeClr val="bg1"/>
              </a:solidFill>
            </a:endParaRPr>
          </a:p>
          <a:p>
            <a:pPr algn="l"/>
            <a:r>
              <a:rPr lang="en-GB" sz="2900" dirty="0">
                <a:solidFill>
                  <a:schemeClr val="bg1"/>
                </a:solidFill>
              </a:rPr>
              <a:t>Paul </a:t>
            </a:r>
            <a:r>
              <a:rPr lang="en-GB" sz="2900" dirty="0">
                <a:solidFill>
                  <a:schemeClr val="bg1"/>
                </a:solidFill>
              </a:rPr>
              <a:t>Morrin</a:t>
            </a:r>
            <a:r>
              <a:rPr lang="en-GB" sz="2900" dirty="0">
                <a:solidFill>
                  <a:schemeClr val="bg1"/>
                </a:solidFill>
              </a:rPr>
              <a:t>, Assistant Director General, CSO</a:t>
            </a:r>
            <a:endParaRPr lang="en-IE" sz="2900" dirty="0">
              <a:solidFill>
                <a:schemeClr val="bg1"/>
              </a:solidFill>
            </a:endParaRPr>
          </a:p>
          <a:p>
            <a:pPr algn="l"/>
            <a:r>
              <a:rPr lang="en-GB" sz="2900" dirty="0">
                <a:solidFill>
                  <a:schemeClr val="bg1"/>
                </a:solidFill>
              </a:rPr>
              <a:t>October 24th, 2017</a:t>
            </a:r>
          </a:p>
          <a:p>
            <a:pPr algn="l"/>
            <a:endParaRPr lang="en-GB" sz="2900" dirty="0">
              <a:solidFill>
                <a:schemeClr val="bg1"/>
              </a:solidFill>
            </a:endParaRPr>
          </a:p>
          <a:p>
            <a:pPr algn="l"/>
            <a:endParaRPr lang="en-IE" sz="2900" dirty="0">
              <a:solidFill>
                <a:schemeClr val="bg1"/>
              </a:solidFill>
            </a:endParaRPr>
          </a:p>
          <a:p>
            <a:endParaRPr lang="en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513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27534"/>
            <a:ext cx="7787208" cy="867743"/>
          </a:xfrm>
        </p:spPr>
        <p:txBody>
          <a:bodyPr>
            <a:normAutofit fontScale="90000"/>
          </a:bodyPr>
          <a:lstStyle/>
          <a:p>
            <a:r>
              <a:rPr lang="en-GB" sz="4000" b="1" dirty="0"/>
              <a:t/>
            </a:r>
            <a:br>
              <a:rPr lang="en-GB" sz="4000" b="1" dirty="0"/>
            </a:br>
            <a:r>
              <a:rPr lang="en-GB" sz="4000" b="1" dirty="0"/>
              <a:t>Welcome</a:t>
            </a:r>
            <a:r>
              <a:rPr lang="en-IE" dirty="0"/>
              <a:t/>
            </a:r>
            <a:br>
              <a:rPr lang="en-IE" dirty="0"/>
            </a:br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9621"/>
            <a:ext cx="8219256" cy="3175001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6</a:t>
            </a:r>
            <a:r>
              <a:rPr lang="en-GB" baseline="30000" dirty="0"/>
              <a:t>th</a:t>
            </a:r>
            <a:r>
              <a:rPr lang="en-GB" dirty="0"/>
              <a:t> seminar today focusing on environmental statistics</a:t>
            </a:r>
          </a:p>
          <a:p>
            <a:r>
              <a:rPr lang="en-GB" dirty="0"/>
              <a:t>Broad range of topics</a:t>
            </a:r>
          </a:p>
          <a:p>
            <a:r>
              <a:rPr lang="en-GB" dirty="0"/>
              <a:t>Broad audience</a:t>
            </a:r>
          </a:p>
          <a:p>
            <a:r>
              <a:rPr lang="en-GB" dirty="0" smtClean="0"/>
              <a:t>Traditional </a:t>
            </a:r>
            <a:r>
              <a:rPr lang="en-GB" dirty="0"/>
              <a:t>focus in CSO was on economic and social statistics</a:t>
            </a:r>
          </a:p>
          <a:p>
            <a:r>
              <a:rPr lang="en-GB" dirty="0"/>
              <a:t>CSO has become more involved in </a:t>
            </a:r>
            <a:r>
              <a:rPr lang="en-GB" dirty="0" smtClean="0"/>
              <a:t>environment statistics in recent </a:t>
            </a:r>
            <a:r>
              <a:rPr lang="en-GB" dirty="0"/>
              <a:t>years in response to Regulations</a:t>
            </a:r>
          </a:p>
          <a:p>
            <a:r>
              <a:rPr lang="en-GB" dirty="0"/>
              <a:t>Many government departments and agencies are involved in compilation of environmental statistics</a:t>
            </a:r>
          </a:p>
          <a:p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www.cso.ie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pPr/>
              <a:t>2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38494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b="1" dirty="0"/>
              <a:t>Environmental Agencies (examples)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IE" sz="1400" dirty="0"/>
              <a:t>1845  Geological Survey of Ireland</a:t>
            </a:r>
          </a:p>
          <a:p>
            <a:r>
              <a:rPr lang="en-IE" sz="1400" dirty="0"/>
              <a:t>1936  Met </a:t>
            </a:r>
            <a:r>
              <a:rPr lang="en-IE" sz="1400" dirty="0"/>
              <a:t>É</a:t>
            </a:r>
            <a:r>
              <a:rPr lang="en-IE" sz="1400" dirty="0" smtClean="0"/>
              <a:t>ireann</a:t>
            </a:r>
            <a:endParaRPr lang="en-IE" sz="1400" dirty="0"/>
          </a:p>
          <a:p>
            <a:r>
              <a:rPr lang="en-IE" sz="1400" dirty="0"/>
              <a:t>1968  </a:t>
            </a:r>
            <a:r>
              <a:rPr lang="en-IE" sz="1400" dirty="0"/>
              <a:t>BirdWatch</a:t>
            </a:r>
            <a:r>
              <a:rPr lang="en-IE" sz="1400" dirty="0"/>
              <a:t> Ireland</a:t>
            </a:r>
          </a:p>
          <a:p>
            <a:r>
              <a:rPr lang="en-IE" sz="1400" dirty="0"/>
              <a:t>1988  </a:t>
            </a:r>
            <a:r>
              <a:rPr lang="en-IE" sz="1400" dirty="0"/>
              <a:t>Teagasc</a:t>
            </a:r>
            <a:endParaRPr lang="en-IE" sz="1400" dirty="0"/>
          </a:p>
          <a:p>
            <a:r>
              <a:rPr lang="en-IE" sz="1400" dirty="0"/>
              <a:t>1991  Marine Institute</a:t>
            </a:r>
          </a:p>
          <a:p>
            <a:r>
              <a:rPr lang="en-IE" sz="1400" dirty="0"/>
              <a:t>1993  Environmental Protection Agency</a:t>
            </a:r>
          </a:p>
          <a:p>
            <a:r>
              <a:rPr lang="en-IE" sz="1400" dirty="0"/>
              <a:t>1993  COFORD</a:t>
            </a:r>
          </a:p>
          <a:p>
            <a:r>
              <a:rPr lang="en-IE" sz="1400" dirty="0"/>
              <a:t>2002  Sustainable Energy Authority of Ireland</a:t>
            </a:r>
          </a:p>
          <a:p>
            <a:r>
              <a:rPr lang="en-IE" sz="1400" dirty="0"/>
              <a:t>2003  National Parks and Wildlife Service</a:t>
            </a:r>
          </a:p>
          <a:p>
            <a:r>
              <a:rPr lang="en-IE" sz="1400" dirty="0"/>
              <a:t>2006  Road Safety Authority</a:t>
            </a:r>
          </a:p>
          <a:p>
            <a:r>
              <a:rPr lang="en-IE" sz="1400" dirty="0"/>
              <a:t>2007  National Biodiversity Data Centre</a:t>
            </a:r>
          </a:p>
          <a:p>
            <a:r>
              <a:rPr lang="en-IE" sz="1400" dirty="0"/>
              <a:t>2008  Socio-Economic Marine Research Unit</a:t>
            </a:r>
          </a:p>
          <a:p>
            <a:r>
              <a:rPr lang="en-IE" sz="1400" dirty="0"/>
              <a:t>2010  Inland Fisheries Ireland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www.cso.ie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pPr/>
              <a:t>3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52724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6807C7-DC6A-4FDD-B082-E08E0AF41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b="1" dirty="0"/>
              <a:t/>
            </a:r>
            <a:br>
              <a:rPr lang="en-GB" sz="3600" b="1" dirty="0"/>
            </a:br>
            <a:r>
              <a:rPr lang="en-GB" sz="3600" b="1" dirty="0"/>
              <a:t>International Environmental Policies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7CEF8D-C47E-4606-9299-B4EF9466A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AutoNum type="arabicPlain" startAt="1992"/>
            </a:pPr>
            <a:r>
              <a:rPr lang="en-GB" sz="2800" dirty="0"/>
              <a:t>  UN Framework Convention on Climate Change (Rio)</a:t>
            </a:r>
          </a:p>
          <a:p>
            <a:pPr marL="0" indent="0">
              <a:buNone/>
            </a:pPr>
            <a:r>
              <a:rPr lang="en-GB" sz="2800" dirty="0"/>
              <a:t>1992  Convention on Biological Diversity (Rio)</a:t>
            </a:r>
          </a:p>
          <a:p>
            <a:pPr marL="514350" indent="-514350">
              <a:buAutoNum type="arabicPlain" startAt="1997"/>
            </a:pPr>
            <a:r>
              <a:rPr lang="en-GB" sz="2800" dirty="0"/>
              <a:t>  Kyoto Framework</a:t>
            </a:r>
          </a:p>
          <a:p>
            <a:pPr marL="0" indent="0">
              <a:buNone/>
            </a:pPr>
            <a:r>
              <a:rPr lang="en-GB" sz="2800" dirty="0"/>
              <a:t>1997  Convention on Long-Range Transboundary Air Pollution</a:t>
            </a:r>
          </a:p>
          <a:p>
            <a:pPr marL="514350" indent="-514350">
              <a:buAutoNum type="arabicPlain" startAt="1997"/>
            </a:pPr>
            <a:r>
              <a:rPr lang="en-GB" sz="2800" dirty="0"/>
              <a:t>  Aarhus Convention</a:t>
            </a:r>
          </a:p>
          <a:p>
            <a:pPr marL="0" indent="0">
              <a:buNone/>
            </a:pPr>
            <a:r>
              <a:rPr lang="en-GB" sz="2800" dirty="0"/>
              <a:t>2010  Aichi Biodiversity Targets</a:t>
            </a:r>
          </a:p>
          <a:p>
            <a:pPr marL="514350" indent="-514350">
              <a:buAutoNum type="arabicPlain" startAt="2015"/>
            </a:pPr>
            <a:r>
              <a:rPr lang="en-GB" sz="2800" dirty="0"/>
              <a:t>  Sendai Framework</a:t>
            </a:r>
          </a:p>
          <a:p>
            <a:pPr marL="0" indent="0">
              <a:buNone/>
            </a:pPr>
            <a:r>
              <a:rPr lang="en-GB" sz="2800" dirty="0"/>
              <a:t>2015  Paris Agreement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04E47F0-33E4-4596-8EDC-E0860C651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www.cso.ie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9C78CE7-4D78-4A1D-A3EE-449741F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pPr/>
              <a:t>4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584127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370D3E8-476D-45C8-878F-F91B33794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Environment Statistics within CSO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F9060A8-826F-45F7-8F54-7BB2512311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/>
              <a:t>Evolved as part of Trade </a:t>
            </a:r>
            <a:r>
              <a:rPr lang="en-GB" dirty="0" smtClean="0"/>
              <a:t>Statistics </a:t>
            </a:r>
            <a:r>
              <a:rPr lang="en-GB" dirty="0"/>
              <a:t>Division but need for dedicated Division emerged as Eurostat moved voluntary data collections onto a legal basis</a:t>
            </a:r>
          </a:p>
          <a:p>
            <a:pPr marL="0" indent="0">
              <a:buNone/>
            </a:pPr>
            <a:r>
              <a:rPr lang="en-GB" dirty="0"/>
              <a:t>-  Regulation (EU) No 691/2011</a:t>
            </a:r>
          </a:p>
          <a:p>
            <a:pPr marL="0" indent="0">
              <a:buNone/>
            </a:pPr>
            <a:r>
              <a:rPr lang="en-GB" dirty="0"/>
              <a:t>-  Regulation (EU) No 538/2014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In 2015 a separate Environment Division created partially in response to increasing Eurostat obligations</a:t>
            </a:r>
          </a:p>
          <a:p>
            <a:pPr marL="0" indent="0">
              <a:buNone/>
            </a:pPr>
            <a:r>
              <a:rPr lang="en-GB" dirty="0"/>
              <a:t>Primary focus is on legal obligations to provide statistics to Eurostat but also on efficiency of environment-related statistics nationally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954701-6CBC-4641-B547-8AEE2FE16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www.cso.ie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DEF0A8E-73B3-4952-8BD7-70FEA211D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pPr/>
              <a:t>5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1133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b="1" dirty="0"/>
              <a:t>Today’s Seminar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607049"/>
          </a:xfrm>
        </p:spPr>
        <p:txBody>
          <a:bodyPr>
            <a:normAutofit fontScale="40000" lnSpcReduction="20000"/>
          </a:bodyPr>
          <a:lstStyle/>
          <a:p>
            <a:r>
              <a:rPr lang="en-GB" sz="5100" dirty="0"/>
              <a:t>Wide variety of themes will be presented</a:t>
            </a:r>
          </a:p>
          <a:p>
            <a:endParaRPr lang="en-GB" sz="5100" dirty="0"/>
          </a:p>
          <a:p>
            <a:r>
              <a:rPr lang="en-GB" sz="5100" dirty="0"/>
              <a:t>Many other themes: asset accounts (physical and monetary); circular economy; fisheries; forestry; fresh water; meteorology; natural capital accounts; physical supply and use tables</a:t>
            </a:r>
          </a:p>
          <a:p>
            <a:endParaRPr lang="en-GB" sz="5100" dirty="0"/>
          </a:p>
          <a:p>
            <a:r>
              <a:rPr lang="en-GB" sz="5100" dirty="0"/>
              <a:t>Environment will increasingly interact with social and economic statistics in response to climate change and sustainable development </a:t>
            </a:r>
            <a:r>
              <a:rPr lang="en-GB" sz="5100" dirty="0" smtClean="0"/>
              <a:t>concerns</a:t>
            </a:r>
          </a:p>
          <a:p>
            <a:endParaRPr lang="en-GB" sz="5000" dirty="0"/>
          </a:p>
          <a:p>
            <a:r>
              <a:rPr lang="en-GB" sz="5100" dirty="0"/>
              <a:t>Changes in environment condition and its ability to provide ecosystem services such as water purification, flood protection, air purification, and pollination have not been valued in national accounts</a:t>
            </a:r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www.cso.ie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pPr/>
              <a:t>6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2421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4E7812-0951-44C6-B0A8-4D073E5FC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Timetable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D02627-218C-483F-9FE3-A0AE85277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Very challenging for us to keep to it</a:t>
            </a:r>
          </a:p>
          <a:p>
            <a:r>
              <a:rPr lang="en-GB" dirty="0"/>
              <a:t>15 minutes per presentation so high level view</a:t>
            </a:r>
          </a:p>
          <a:p>
            <a:r>
              <a:rPr lang="en-GB" dirty="0"/>
              <a:t>We will let presenters know when they are in their last 2 minutes</a:t>
            </a:r>
          </a:p>
          <a:p>
            <a:r>
              <a:rPr lang="en-GB" dirty="0"/>
              <a:t>Chance for discussion after 5 presentations</a:t>
            </a:r>
          </a:p>
          <a:p>
            <a:r>
              <a:rPr lang="en-GB" dirty="0"/>
              <a:t>Then coffee break and 4 more presentations</a:t>
            </a:r>
          </a:p>
          <a:p>
            <a:endParaRPr lang="en-GB" dirty="0"/>
          </a:p>
          <a:p>
            <a:r>
              <a:rPr lang="en-GB" dirty="0"/>
              <a:t>Our first </a:t>
            </a:r>
            <a:r>
              <a:rPr lang="en-GB" dirty="0" smtClean="0"/>
              <a:t>speaker today is Clare O’Hara from the CSO, who will give a presentation on one of the Environment Accounts modules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5305C5A-4480-473F-AE2B-AC48C4C15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www.cso.ie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101D3C7-35C6-4A16-8D3C-1245C827F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03560-E876-4CE9-A951-D2D5E77DDF89}" type="slidenum">
              <a:rPr lang="en-IE" smtClean="0"/>
              <a:pPr/>
              <a:t>7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90566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b="1" dirty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390607"/>
      </p:ext>
    </p:extLst>
  </p:cSld>
  <p:clrMapOvr>
    <a:masterClrMapping/>
  </p:clrMapOvr>
</p:sld>
</file>

<file path=ppt/theme/theme1.xml><?xml version="1.0" encoding="utf-8"?>
<a:theme xmlns:a="http://schemas.openxmlformats.org/drawingml/2006/main" name="CSO Standard Text 2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 CSO PPT Swirl jpg template</Template>
  <TotalTime>602</TotalTime>
  <Words>417</Words>
  <Application>Microsoft Office PowerPoint</Application>
  <PresentationFormat>On-screen Show (16:9)</PresentationFormat>
  <Paragraphs>72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CSO Standard Text 2</vt:lpstr>
      <vt:lpstr>A Broad View of Environment Statistics</vt:lpstr>
      <vt:lpstr> Welcome </vt:lpstr>
      <vt:lpstr>Environmental Agencies (examples)</vt:lpstr>
      <vt:lpstr> International Environmental Policies </vt:lpstr>
      <vt:lpstr>Environment Statistics within CSO</vt:lpstr>
      <vt:lpstr>Today’s Seminar</vt:lpstr>
      <vt:lpstr>Timetable</vt:lpstr>
      <vt:lpstr>Thank You</vt:lpstr>
    </vt:vector>
  </TitlesOfParts>
  <Company>Central Statistics Office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Lester</dc:creator>
  <cp:lastModifiedBy>Jeanette O'Leary</cp:lastModifiedBy>
  <cp:revision>123</cp:revision>
  <cp:lastPrinted>2017-09-29T11:14:11Z</cp:lastPrinted>
  <dcterms:created xsi:type="dcterms:W3CDTF">2016-07-12T14:50:51Z</dcterms:created>
  <dcterms:modified xsi:type="dcterms:W3CDTF">2017-10-19T16:19:38Z</dcterms:modified>
</cp:coreProperties>
</file>